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x="5486400" cy="8229600"/>
  <p:notesSz cx="5486400" cy="82296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11480" y="2551176"/>
            <a:ext cx="4663440" cy="1728216"/>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822960" y="4608576"/>
            <a:ext cx="3840480" cy="205740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274320" y="1892808"/>
            <a:ext cx="2386584" cy="5431536"/>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2825496" y="1892808"/>
            <a:ext cx="2386584" cy="5431536"/>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4320" y="329184"/>
            <a:ext cx="4937760" cy="1316736"/>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274320" y="1892808"/>
            <a:ext cx="4937760" cy="5431536"/>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1865376" y="7653528"/>
            <a:ext cx="1755648" cy="41148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274320" y="7653528"/>
            <a:ext cx="1261872" cy="4114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3950208" y="7653528"/>
            <a:ext cx="1261872" cy="4114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2.png"/><Relationship Id="rId3" Type="http://schemas.openxmlformats.org/officeDocument/2006/relationships/image" Target="../media/image43.png"/><Relationship Id="rId4" Type="http://schemas.openxmlformats.org/officeDocument/2006/relationships/image" Target="../media/image44.png"/><Relationship Id="rId5" Type="http://schemas.openxmlformats.org/officeDocument/2006/relationships/image" Target="../media/image45.png"/><Relationship Id="rId6" Type="http://schemas.openxmlformats.org/officeDocument/2006/relationships/image" Target="../media/image46.png"/><Relationship Id="rId7" Type="http://schemas.openxmlformats.org/officeDocument/2006/relationships/image" Target="../media/image4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9.png"/><Relationship Id="rId3" Type="http://schemas.openxmlformats.org/officeDocument/2006/relationships/image" Target="../media/image50.png"/><Relationship Id="rId4" Type="http://schemas.openxmlformats.org/officeDocument/2006/relationships/image" Target="../media/image51.png"/><Relationship Id="rId5" Type="http://schemas.openxmlformats.org/officeDocument/2006/relationships/image" Target="../media/image52.png"/><Relationship Id="rId6" Type="http://schemas.openxmlformats.org/officeDocument/2006/relationships/image" Target="../media/image5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4.png"/><Relationship Id="rId3" Type="http://schemas.openxmlformats.org/officeDocument/2006/relationships/image" Target="../media/image55.png"/><Relationship Id="rId4" Type="http://schemas.openxmlformats.org/officeDocument/2006/relationships/image" Target="../media/image56.png"/><Relationship Id="rId5" Type="http://schemas.openxmlformats.org/officeDocument/2006/relationships/image" Target="../media/image57.png"/><Relationship Id="rId6" Type="http://schemas.openxmlformats.org/officeDocument/2006/relationships/image" Target="../media/image58.png"/><Relationship Id="rId7" Type="http://schemas.openxmlformats.org/officeDocument/2006/relationships/image" Target="../media/image59.png"/><Relationship Id="rId8" Type="http://schemas.openxmlformats.org/officeDocument/2006/relationships/image" Target="../media/image6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1.png"/><Relationship Id="rId3" Type="http://schemas.openxmlformats.org/officeDocument/2006/relationships/image" Target="../media/image62.png"/><Relationship Id="rId4" Type="http://schemas.openxmlformats.org/officeDocument/2006/relationships/image" Target="../media/image63.png"/><Relationship Id="rId5" Type="http://schemas.openxmlformats.org/officeDocument/2006/relationships/image" Target="../media/image64.png"/><Relationship Id="rId6" Type="http://schemas.openxmlformats.org/officeDocument/2006/relationships/image" Target="../media/image65.png"/><Relationship Id="rId7" Type="http://schemas.openxmlformats.org/officeDocument/2006/relationships/image" Target="../media/image6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7.png"/><Relationship Id="rId3" Type="http://schemas.openxmlformats.org/officeDocument/2006/relationships/image" Target="../media/image68.png"/><Relationship Id="rId4" Type="http://schemas.openxmlformats.org/officeDocument/2006/relationships/image" Target="../media/image69.png"/><Relationship Id="rId5" Type="http://schemas.openxmlformats.org/officeDocument/2006/relationships/image" Target="../media/image70.png"/><Relationship Id="rId6" Type="http://schemas.openxmlformats.org/officeDocument/2006/relationships/image" Target="../media/image7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2.png"/><Relationship Id="rId3" Type="http://schemas.openxmlformats.org/officeDocument/2006/relationships/image" Target="../media/image73.png"/><Relationship Id="rId4" Type="http://schemas.openxmlformats.org/officeDocument/2006/relationships/image" Target="../media/image74.png"/><Relationship Id="rId5" Type="http://schemas.openxmlformats.org/officeDocument/2006/relationships/image" Target="../media/image75.png"/><Relationship Id="rId6" Type="http://schemas.openxmlformats.org/officeDocument/2006/relationships/image" Target="../media/image76.png"/><Relationship Id="rId7" Type="http://schemas.openxmlformats.org/officeDocument/2006/relationships/image" Target="../media/image77.png"/><Relationship Id="rId8" Type="http://schemas.openxmlformats.org/officeDocument/2006/relationships/image" Target="../media/image78.png"/><Relationship Id="rId9" Type="http://schemas.openxmlformats.org/officeDocument/2006/relationships/image" Target="../media/image7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0.png"/><Relationship Id="rId3" Type="http://schemas.openxmlformats.org/officeDocument/2006/relationships/image" Target="../media/image81.png"/><Relationship Id="rId4" Type="http://schemas.openxmlformats.org/officeDocument/2006/relationships/image" Target="../media/image82.png"/><Relationship Id="rId5" Type="http://schemas.openxmlformats.org/officeDocument/2006/relationships/image" Target="../media/image83.png"/><Relationship Id="rId6" Type="http://schemas.openxmlformats.org/officeDocument/2006/relationships/image" Target="../media/image84.png"/><Relationship Id="rId7" Type="http://schemas.openxmlformats.org/officeDocument/2006/relationships/image" Target="../media/image85.png"/><Relationship Id="rId8" Type="http://schemas.openxmlformats.org/officeDocument/2006/relationships/image" Target="../media/image86.png"/><Relationship Id="rId9" Type="http://schemas.openxmlformats.org/officeDocument/2006/relationships/image" Target="../media/image8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8.png"/><Relationship Id="rId3" Type="http://schemas.openxmlformats.org/officeDocument/2006/relationships/image" Target="../media/image89.png"/><Relationship Id="rId4" Type="http://schemas.openxmlformats.org/officeDocument/2006/relationships/image" Target="../media/image90.png"/><Relationship Id="rId5" Type="http://schemas.openxmlformats.org/officeDocument/2006/relationships/image" Target="../media/image91.png"/><Relationship Id="rId6" Type="http://schemas.openxmlformats.org/officeDocument/2006/relationships/image" Target="../media/image92.png"/><Relationship Id="rId7" Type="http://schemas.openxmlformats.org/officeDocument/2006/relationships/image" Target="../media/image93.png"/><Relationship Id="rId8" Type="http://schemas.openxmlformats.org/officeDocument/2006/relationships/image" Target="../media/image9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5.png"/><Relationship Id="rId3" Type="http://schemas.openxmlformats.org/officeDocument/2006/relationships/image" Target="../media/image96.png"/><Relationship Id="rId4" Type="http://schemas.openxmlformats.org/officeDocument/2006/relationships/image" Target="../media/image97.png"/><Relationship Id="rId5" Type="http://schemas.openxmlformats.org/officeDocument/2006/relationships/image" Target="../media/image98.png"/><Relationship Id="rId6" Type="http://schemas.openxmlformats.org/officeDocument/2006/relationships/image" Target="../media/image99.png"/><Relationship Id="rId7" Type="http://schemas.openxmlformats.org/officeDocument/2006/relationships/image" Target="../media/image100.png"/><Relationship Id="rId8" Type="http://schemas.openxmlformats.org/officeDocument/2006/relationships/image" Target="../media/image10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2.png"/><Relationship Id="rId3" Type="http://schemas.openxmlformats.org/officeDocument/2006/relationships/image" Target="../media/image103.png"/><Relationship Id="rId4" Type="http://schemas.openxmlformats.org/officeDocument/2006/relationships/image" Target="../media/image104.png"/><Relationship Id="rId5" Type="http://schemas.openxmlformats.org/officeDocument/2006/relationships/image" Target="../media/image10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1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6.png"/><Relationship Id="rId3" Type="http://schemas.openxmlformats.org/officeDocument/2006/relationships/image" Target="../media/image17.png"/><Relationship Id="rId4" Type="http://schemas.openxmlformats.org/officeDocument/2006/relationships/image" Target="../media/image18.png"/><Relationship Id="rId5" Type="http://schemas.openxmlformats.org/officeDocument/2006/relationships/image" Target="../media/image19.png"/><Relationship Id="rId6" Type="http://schemas.openxmlformats.org/officeDocument/2006/relationships/image" Target="../media/image20.png"/><Relationship Id="rId7" Type="http://schemas.openxmlformats.org/officeDocument/2006/relationships/image" Target="../media/image2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2.png"/><Relationship Id="rId3" Type="http://schemas.openxmlformats.org/officeDocument/2006/relationships/image" Target="../media/image23.png"/><Relationship Id="rId4" Type="http://schemas.openxmlformats.org/officeDocument/2006/relationships/image" Target="../media/image24.png"/><Relationship Id="rId5" Type="http://schemas.openxmlformats.org/officeDocument/2006/relationships/image" Target="../media/image25.png"/><Relationship Id="rId6" Type="http://schemas.openxmlformats.org/officeDocument/2006/relationships/image" Target="../media/image26.png"/><Relationship Id="rId7" Type="http://schemas.openxmlformats.org/officeDocument/2006/relationships/image" Target="../media/image27.png"/><Relationship Id="rId8" Type="http://schemas.openxmlformats.org/officeDocument/2006/relationships/image" Target="../media/image2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9.png"/><Relationship Id="rId3" Type="http://schemas.openxmlformats.org/officeDocument/2006/relationships/image" Target="../media/image30.png"/><Relationship Id="rId4" Type="http://schemas.openxmlformats.org/officeDocument/2006/relationships/image" Target="../media/image31.png"/><Relationship Id="rId5" Type="http://schemas.openxmlformats.org/officeDocument/2006/relationships/image" Target="../media/image32.png"/><Relationship Id="rId6" Type="http://schemas.openxmlformats.org/officeDocument/2006/relationships/image" Target="../media/image33.png"/><Relationship Id="rId7" Type="http://schemas.openxmlformats.org/officeDocument/2006/relationships/image" Target="../media/image34.png"/><Relationship Id="rId8" Type="http://schemas.openxmlformats.org/officeDocument/2006/relationships/image" Target="../media/image35.png"/><Relationship Id="rId9" Type="http://schemas.openxmlformats.org/officeDocument/2006/relationships/image" Target="../media/image3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7.png"/><Relationship Id="rId3" Type="http://schemas.openxmlformats.org/officeDocument/2006/relationships/image" Target="../media/image3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0.png"/><Relationship Id="rId3" Type="http://schemas.openxmlformats.org/officeDocument/2006/relationships/image" Target="../media/image4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376053" y="403223"/>
            <a:ext cx="166623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289</a:t>
            </a:r>
            <a:endParaRPr sz="1000">
              <a:latin typeface="Times New Roman"/>
              <a:cs typeface="Times New Roman"/>
            </a:endParaRPr>
          </a:p>
        </p:txBody>
      </p:sp>
      <p:sp>
        <p:nvSpPr>
          <p:cNvPr id="3" name="object 3"/>
          <p:cNvSpPr/>
          <p:nvPr/>
        </p:nvSpPr>
        <p:spPr>
          <a:xfrm>
            <a:off x="1057275" y="725805"/>
            <a:ext cx="3371850" cy="33718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06387" y="4300220"/>
            <a:ext cx="4675505" cy="2080895"/>
          </a:xfrm>
          <a:prstGeom prst="rect">
            <a:avLst/>
          </a:prstGeom>
        </p:spPr>
        <p:txBody>
          <a:bodyPr wrap="square" lIns="0" tIns="27939" rIns="0" bIns="0" rtlCol="0" vert="horz">
            <a:spAutoFit/>
          </a:bodyPr>
          <a:lstStyle/>
          <a:p>
            <a:pPr marL="942340" marR="62611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9.24 </a:t>
            </a:r>
            <a:r>
              <a:rPr dirty="0" sz="1000">
                <a:solidFill>
                  <a:srgbClr val="010202"/>
                </a:solidFill>
                <a:latin typeface="Times New Roman"/>
                <a:cs typeface="Times New Roman"/>
              </a:rPr>
              <a:t>The molar </a:t>
            </a:r>
            <a:r>
              <a:rPr dirty="0" sz="1000" spc="-10">
                <a:solidFill>
                  <a:srgbClr val="010202"/>
                </a:solidFill>
                <a:latin typeface="Times New Roman"/>
                <a:cs typeface="Times New Roman"/>
              </a:rPr>
              <a:t>enthalpy, entropy, </a:t>
            </a:r>
            <a:r>
              <a:rPr dirty="0" sz="1000">
                <a:solidFill>
                  <a:srgbClr val="010202"/>
                </a:solidFill>
                <a:latin typeface="Times New Roman"/>
                <a:cs typeface="Times New Roman"/>
              </a:rPr>
              <a:t>and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of thallium and tin at</a:t>
            </a:r>
            <a:r>
              <a:rPr dirty="0" sz="1000" spc="-145">
                <a:solidFill>
                  <a:srgbClr val="010202"/>
                </a:solidFill>
                <a:latin typeface="Times New Roman"/>
                <a:cs typeface="Times New Roman"/>
              </a:rPr>
              <a:t> </a:t>
            </a:r>
            <a:r>
              <a:rPr dirty="0" sz="1000">
                <a:solidFill>
                  <a:srgbClr val="010202"/>
                </a:solidFill>
                <a:latin typeface="Times New Roman"/>
                <a:cs typeface="Times New Roman"/>
              </a:rPr>
              <a:t>414°C.</a:t>
            </a:r>
            <a:endParaRPr sz="1000">
              <a:latin typeface="Times New Roman"/>
              <a:cs typeface="Times New Roman"/>
            </a:endParaRPr>
          </a:p>
          <a:p>
            <a:pPr>
              <a:lnSpc>
                <a:spcPct val="100000"/>
              </a:lnSpc>
            </a:pPr>
            <a:endParaRPr sz="1100">
              <a:latin typeface="Times New Roman"/>
              <a:cs typeface="Times New Roman"/>
            </a:endParaRPr>
          </a:p>
          <a:p>
            <a:pPr>
              <a:lnSpc>
                <a:spcPct val="100000"/>
              </a:lnSpc>
            </a:pPr>
            <a:endParaRPr sz="900">
              <a:latin typeface="Times New Roman"/>
              <a:cs typeface="Times New Roman"/>
            </a:endParaRPr>
          </a:p>
          <a:p>
            <a:pPr marL="996950">
              <a:lnSpc>
                <a:spcPct val="100000"/>
              </a:lnSpc>
            </a:pPr>
            <a:r>
              <a:rPr dirty="0" sz="1000" b="1">
                <a:solidFill>
                  <a:srgbClr val="010202"/>
                </a:solidFill>
                <a:latin typeface="Times New Roman"/>
                <a:cs typeface="Times New Roman"/>
              </a:rPr>
              <a:t>9.10</a:t>
            </a:r>
            <a:r>
              <a:rPr dirty="0" sz="1000" spc="-5" b="1">
                <a:solidFill>
                  <a:srgbClr val="010202"/>
                </a:solidFill>
                <a:latin typeface="Times New Roman"/>
                <a:cs typeface="Times New Roman"/>
              </a:rPr>
              <a:t> A</a:t>
            </a:r>
            <a:r>
              <a:rPr dirty="0" sz="1000" spc="-55" b="1">
                <a:solidFill>
                  <a:srgbClr val="010202"/>
                </a:solidFill>
                <a:latin typeface="Times New Roman"/>
                <a:cs typeface="Times New Roman"/>
              </a:rPr>
              <a:t> </a:t>
            </a:r>
            <a:r>
              <a:rPr dirty="0" sz="1000" spc="-15" b="1">
                <a:solidFill>
                  <a:srgbClr val="010202"/>
                </a:solidFill>
                <a:latin typeface="Times New Roman"/>
                <a:cs typeface="Times New Roman"/>
              </a:rPr>
              <a:t>STATISTICAL</a:t>
            </a:r>
            <a:r>
              <a:rPr dirty="0" sz="1000" spc="-60" b="1">
                <a:solidFill>
                  <a:srgbClr val="010202"/>
                </a:solidFill>
                <a:latin typeface="Times New Roman"/>
                <a:cs typeface="Times New Roman"/>
              </a:rPr>
              <a:t> </a:t>
            </a:r>
            <a:r>
              <a:rPr dirty="0" sz="1000" b="1">
                <a:solidFill>
                  <a:srgbClr val="010202"/>
                </a:solidFill>
                <a:latin typeface="Times New Roman"/>
                <a:cs typeface="Times New Roman"/>
              </a:rPr>
              <a:t>MODEL</a:t>
            </a:r>
            <a:r>
              <a:rPr dirty="0" sz="1000" spc="-55" b="1">
                <a:solidFill>
                  <a:srgbClr val="010202"/>
                </a:solidFill>
                <a:latin typeface="Times New Roman"/>
                <a:cs typeface="Times New Roman"/>
              </a:rPr>
              <a:t> </a:t>
            </a:r>
            <a:r>
              <a:rPr dirty="0" sz="1000" b="1">
                <a:solidFill>
                  <a:srgbClr val="010202"/>
                </a:solidFill>
                <a:latin typeface="Times New Roman"/>
                <a:cs typeface="Times New Roman"/>
              </a:rPr>
              <a:t>OF</a:t>
            </a:r>
            <a:r>
              <a:rPr dirty="0" sz="1000" spc="-40" b="1">
                <a:solidFill>
                  <a:srgbClr val="010202"/>
                </a:solidFill>
                <a:latin typeface="Times New Roman"/>
                <a:cs typeface="Times New Roman"/>
              </a:rPr>
              <a:t> </a:t>
            </a:r>
            <a:r>
              <a:rPr dirty="0" sz="1000" b="1">
                <a:solidFill>
                  <a:srgbClr val="010202"/>
                </a:solidFill>
                <a:latin typeface="Times New Roman"/>
                <a:cs typeface="Times New Roman"/>
              </a:rPr>
              <a:t>SOLUTIONS</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50800" marR="43180">
              <a:lnSpc>
                <a:spcPct val="100000"/>
              </a:lnSpc>
            </a:pPr>
            <a:r>
              <a:rPr dirty="0" sz="1000">
                <a:solidFill>
                  <a:srgbClr val="010202"/>
                </a:solidFill>
                <a:latin typeface="Times New Roman"/>
                <a:cs typeface="Times New Roman"/>
              </a:rPr>
              <a:t>Regular solution behavior can be understood by application of the statistical mixing  </a:t>
            </a:r>
            <a:r>
              <a:rPr dirty="0" sz="1000" spc="-5">
                <a:solidFill>
                  <a:srgbClr val="010202"/>
                </a:solidFill>
                <a:latin typeface="Times New Roman"/>
                <a:cs typeface="Times New Roman"/>
              </a:rPr>
              <a:t>model, </a:t>
            </a:r>
            <a:r>
              <a:rPr dirty="0" sz="1000">
                <a:solidFill>
                  <a:srgbClr val="010202"/>
                </a:solidFill>
                <a:latin typeface="Times New Roman"/>
                <a:cs typeface="Times New Roman"/>
              </a:rPr>
              <a:t>introduced in Chap. 4, to two components which have equal molar volumes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which do not exhibit a change in molar volume when mixed. In both the pure state  and in solution the interatomic forces exist only between neighboring atoms, in which  case the energy of the solution is the sum of the interatomic bond</a:t>
            </a:r>
            <a:r>
              <a:rPr dirty="0" sz="1000" spc="-35">
                <a:solidFill>
                  <a:srgbClr val="010202"/>
                </a:solidFill>
                <a:latin typeface="Times New Roman"/>
                <a:cs typeface="Times New Roman"/>
              </a:rPr>
              <a:t> </a:t>
            </a:r>
            <a:r>
              <a:rPr dirty="0" sz="1000">
                <a:solidFill>
                  <a:srgbClr val="010202"/>
                </a:solidFill>
                <a:latin typeface="Times New Roman"/>
                <a:cs typeface="Times New Roman"/>
              </a:rPr>
              <a:t>energies.</a:t>
            </a:r>
            <a:endParaRPr sz="1000">
              <a:latin typeface="Times New Roman"/>
              <a:cs typeface="Times New Roman"/>
            </a:endParaRPr>
          </a:p>
          <a:p>
            <a:pPr algn="just" marL="50800" marR="44450" indent="127000">
              <a:lnSpc>
                <a:spcPct val="130900"/>
              </a:lnSpc>
            </a:pPr>
            <a:r>
              <a:rPr dirty="0" sz="1000" spc="-5">
                <a:solidFill>
                  <a:srgbClr val="010202"/>
                </a:solidFill>
                <a:latin typeface="Times New Roman"/>
                <a:cs typeface="Times New Roman"/>
              </a:rPr>
              <a:t>Consider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mixed crystal containing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A </a:t>
            </a:r>
            <a:r>
              <a:rPr dirty="0" sz="1000">
                <a:solidFill>
                  <a:srgbClr val="010202"/>
                </a:solidFill>
                <a:latin typeface="Times New Roman"/>
                <a:cs typeface="Times New Roman"/>
              </a:rPr>
              <a:t>atoms of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atoms of </a:t>
            </a:r>
            <a:r>
              <a:rPr dirty="0" sz="1000" i="1">
                <a:solidFill>
                  <a:srgbClr val="010202"/>
                </a:solidFill>
                <a:latin typeface="Times New Roman"/>
                <a:cs typeface="Times New Roman"/>
              </a:rPr>
              <a:t>B </a:t>
            </a:r>
            <a:r>
              <a:rPr dirty="0" sz="1000">
                <a:solidFill>
                  <a:srgbClr val="010202"/>
                </a:solidFill>
                <a:latin typeface="Times New Roman"/>
                <a:cs typeface="Times New Roman"/>
              </a:rPr>
              <a:t>such  that</a:t>
            </a:r>
            <a:endParaRPr sz="1000">
              <a:latin typeface="Times New Roman"/>
              <a:cs typeface="Times New Roman"/>
            </a:endParaRPr>
          </a:p>
        </p:txBody>
      </p:sp>
      <p:sp>
        <p:nvSpPr>
          <p:cNvPr id="5" name="object 5"/>
          <p:cNvSpPr/>
          <p:nvPr/>
        </p:nvSpPr>
        <p:spPr>
          <a:xfrm>
            <a:off x="1422400" y="6495884"/>
            <a:ext cx="2209800" cy="3238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100" y="6975194"/>
            <a:ext cx="4647565" cy="666115"/>
          </a:xfrm>
          <a:prstGeom prst="rect">
            <a:avLst/>
          </a:prstGeom>
        </p:spPr>
        <p:txBody>
          <a:bodyPr wrap="square" lIns="0" tIns="12700" rIns="0" bIns="0" rtlCol="0" vert="horz">
            <a:spAutoFit/>
          </a:bodyPr>
          <a:lstStyle/>
          <a:p>
            <a:pPr marL="38100" marR="30480" indent="-635">
              <a:lnSpc>
                <a:spcPct val="130900"/>
              </a:lnSpc>
              <a:spcBef>
                <a:spcPts val="100"/>
              </a:spcBef>
            </a:pPr>
            <a:r>
              <a:rPr dirty="0" sz="1000">
                <a:solidFill>
                  <a:srgbClr val="010202"/>
                </a:solidFill>
                <a:latin typeface="Times New Roman"/>
                <a:cs typeface="Times New Roman"/>
              </a:rPr>
              <a:t>where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O </a:t>
            </a:r>
            <a:r>
              <a:rPr dirty="0" sz="1000" spc="-5">
                <a:solidFill>
                  <a:srgbClr val="010202"/>
                </a:solidFill>
                <a:latin typeface="Times New Roman"/>
                <a:cs typeface="Times New Roman"/>
              </a:rPr>
              <a:t>is </a:t>
            </a:r>
            <a:r>
              <a:rPr dirty="0" sz="1000" spc="-20">
                <a:solidFill>
                  <a:srgbClr val="010202"/>
                </a:solidFill>
                <a:latin typeface="Times New Roman"/>
                <a:cs typeface="Times New Roman"/>
              </a:rPr>
              <a:t>Avogadro’s </a:t>
            </a:r>
            <a:r>
              <a:rPr dirty="0" sz="1000" spc="-15">
                <a:solidFill>
                  <a:srgbClr val="010202"/>
                </a:solidFill>
                <a:latin typeface="Times New Roman"/>
                <a:cs typeface="Times New Roman"/>
              </a:rPr>
              <a:t>number. </a:t>
            </a:r>
            <a:r>
              <a:rPr dirty="0" sz="1000" spc="-5">
                <a:solidFill>
                  <a:srgbClr val="010202"/>
                </a:solidFill>
                <a:latin typeface="Times New Roman"/>
                <a:cs typeface="Times New Roman"/>
              </a:rPr>
              <a:t>The mixed crystal, or solid solution, contains three  </a:t>
            </a:r>
            <a:r>
              <a:rPr dirty="0" sz="1000">
                <a:solidFill>
                  <a:srgbClr val="010202"/>
                </a:solidFill>
                <a:latin typeface="Times New Roman"/>
                <a:cs typeface="Times New Roman"/>
              </a:rPr>
              <a:t>types of atomic</a:t>
            </a:r>
            <a:r>
              <a:rPr dirty="0" sz="1000" spc="-5">
                <a:solidFill>
                  <a:srgbClr val="010202"/>
                </a:solidFill>
                <a:latin typeface="Times New Roman"/>
                <a:cs typeface="Times New Roman"/>
              </a:rPr>
              <a:t> </a:t>
            </a:r>
            <a:r>
              <a:rPr dirty="0" sz="1000">
                <a:solidFill>
                  <a:srgbClr val="010202"/>
                </a:solidFill>
                <a:latin typeface="Times New Roman"/>
                <a:cs typeface="Times New Roman"/>
              </a:rPr>
              <a:t>bond:</a:t>
            </a:r>
            <a:endParaRPr sz="1000">
              <a:latin typeface="Times New Roman"/>
              <a:cs typeface="Times New Roman"/>
            </a:endParaRPr>
          </a:p>
          <a:p>
            <a:pPr marL="50800">
              <a:lnSpc>
                <a:spcPct val="100000"/>
              </a:lnSpc>
              <a:spcBef>
                <a:spcPts val="700"/>
              </a:spcBef>
            </a:pPr>
            <a:r>
              <a:rPr dirty="0" sz="1000">
                <a:solidFill>
                  <a:srgbClr val="010202"/>
                </a:solidFill>
                <a:latin typeface="Times New Roman"/>
                <a:cs typeface="Times New Roman"/>
              </a:rPr>
              <a:t>1. </a:t>
            </a:r>
            <a:r>
              <a:rPr dirty="0" sz="1000" i="1">
                <a:solidFill>
                  <a:srgbClr val="010202"/>
                </a:solidFill>
                <a:latin typeface="Times New Roman"/>
                <a:cs typeface="Times New Roman"/>
              </a:rPr>
              <a:t>A–A </a:t>
            </a:r>
            <a:r>
              <a:rPr dirty="0" sz="1000" spc="-5">
                <a:solidFill>
                  <a:srgbClr val="010202"/>
                </a:solidFill>
                <a:latin typeface="Times New Roman"/>
                <a:cs typeface="Times New Roman"/>
              </a:rPr>
              <a:t>bonds the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each of which is</a:t>
            </a:r>
            <a:r>
              <a:rPr dirty="0" sz="1000" spc="-25">
                <a:solidFill>
                  <a:srgbClr val="010202"/>
                </a:solidFill>
                <a:latin typeface="Times New Roman"/>
                <a:cs typeface="Times New Roman"/>
              </a:rPr>
              <a:t> </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AA</a:t>
            </a:r>
            <a:endParaRPr baseline="-33333" sz="1125">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298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453514" y="700405"/>
            <a:ext cx="2124075" cy="2095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627079" y="817880"/>
            <a:ext cx="38862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(9.94a)</a:t>
            </a:r>
            <a:endParaRPr sz="1000">
              <a:latin typeface="Times New Roman"/>
              <a:cs typeface="Times New Roman"/>
            </a:endParaRPr>
          </a:p>
        </p:txBody>
      </p:sp>
      <p:sp>
        <p:nvSpPr>
          <p:cNvPr id="5" name="object 5"/>
          <p:cNvSpPr txBox="1"/>
          <p:nvPr/>
        </p:nvSpPr>
        <p:spPr>
          <a:xfrm>
            <a:off x="444461" y="1287780"/>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6" name="object 6"/>
          <p:cNvSpPr/>
          <p:nvPr/>
        </p:nvSpPr>
        <p:spPr>
          <a:xfrm>
            <a:off x="1669097" y="1640204"/>
            <a:ext cx="1676400" cy="209550"/>
          </a:xfrm>
          <a:prstGeom prst="rect">
            <a:avLst/>
          </a:prstGeom>
          <a:blipFill>
            <a:blip r:embed="rId3" cstate="print"/>
            <a:stretch>
              <a:fillRect/>
            </a:stretch>
          </a:blipFill>
        </p:spPr>
        <p:txBody>
          <a:bodyPr wrap="square" lIns="0" tIns="0" rIns="0" bIns="0" rtlCol="0"/>
          <a:lstStyle/>
          <a:p/>
        </p:txBody>
      </p:sp>
      <p:sp>
        <p:nvSpPr>
          <p:cNvPr id="7" name="object 7"/>
          <p:cNvSpPr/>
          <p:nvPr/>
        </p:nvSpPr>
        <p:spPr>
          <a:xfrm>
            <a:off x="2146300" y="2814002"/>
            <a:ext cx="762000" cy="45720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3473767"/>
            <a:ext cx="175006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which, from Eq. (9.93), written</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9" name="object 9"/>
          <p:cNvSpPr/>
          <p:nvPr/>
        </p:nvSpPr>
        <p:spPr>
          <a:xfrm>
            <a:off x="1298575" y="3826192"/>
            <a:ext cx="2466975" cy="20955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4238307"/>
            <a:ext cx="29400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gives</a:t>
            </a:r>
            <a:endParaRPr sz="1000">
              <a:latin typeface="Times New Roman"/>
              <a:cs typeface="Times New Roman"/>
            </a:endParaRPr>
          </a:p>
        </p:txBody>
      </p:sp>
      <p:sp>
        <p:nvSpPr>
          <p:cNvPr id="11" name="object 11"/>
          <p:cNvSpPr/>
          <p:nvPr/>
        </p:nvSpPr>
        <p:spPr>
          <a:xfrm>
            <a:off x="1427162" y="4590732"/>
            <a:ext cx="2200275" cy="36195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44500" y="5145722"/>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13" name="object 13"/>
          <p:cNvSpPr/>
          <p:nvPr/>
        </p:nvSpPr>
        <p:spPr>
          <a:xfrm>
            <a:off x="1484312" y="5498147"/>
            <a:ext cx="2085975" cy="361950"/>
          </a:xfrm>
          <a:prstGeom prst="rect">
            <a:avLst/>
          </a:prstGeom>
          <a:blipFill>
            <a:blip r:embed="rId7" cstate="print"/>
            <a:stretch>
              <a:fillRect/>
            </a:stretch>
          </a:blipFill>
        </p:spPr>
        <p:txBody>
          <a:bodyPr wrap="square" lIns="0" tIns="0" rIns="0" bIns="0" rtlCol="0"/>
          <a:lstStyle/>
          <a:p/>
        </p:txBody>
      </p:sp>
      <p:sp>
        <p:nvSpPr>
          <p:cNvPr id="14" name="object 14"/>
          <p:cNvSpPr txBox="1"/>
          <p:nvPr/>
        </p:nvSpPr>
        <p:spPr>
          <a:xfrm>
            <a:off x="406400" y="1651000"/>
            <a:ext cx="4674235" cy="859790"/>
          </a:xfrm>
          <a:prstGeom prst="rect">
            <a:avLst/>
          </a:prstGeom>
        </p:spPr>
        <p:txBody>
          <a:bodyPr wrap="square" lIns="0" tIns="12700" rIns="0" bIns="0" rtlCol="0" vert="horz">
            <a:spAutoFit/>
          </a:bodyPr>
          <a:lstStyle/>
          <a:p>
            <a:pPr algn="r" marR="91440">
              <a:lnSpc>
                <a:spcPct val="100000"/>
              </a:lnSpc>
              <a:spcBef>
                <a:spcPts val="100"/>
              </a:spcBef>
            </a:pPr>
            <a:r>
              <a:rPr dirty="0" sz="1000">
                <a:solidFill>
                  <a:srgbClr val="010202"/>
                </a:solidFill>
                <a:latin typeface="Times New Roman"/>
                <a:cs typeface="Times New Roman"/>
              </a:rPr>
              <a:t>(9.94b)</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150">
              <a:latin typeface="Times New Roman"/>
              <a:cs typeface="Times New Roman"/>
            </a:endParaRPr>
          </a:p>
          <a:p>
            <a:pPr marL="50800">
              <a:lnSpc>
                <a:spcPts val="950"/>
              </a:lnSpc>
              <a:spcBef>
                <a:spcPts val="5"/>
              </a:spcBef>
            </a:pPr>
            <a:r>
              <a:rPr dirty="0" sz="1000">
                <a:solidFill>
                  <a:srgbClr val="010202"/>
                </a:solidFill>
                <a:latin typeface="Times New Roman"/>
                <a:cs typeface="Times New Roman"/>
              </a:rPr>
              <a:t>The variations of </a:t>
            </a:r>
            <a:r>
              <a:rPr dirty="0" sz="1000" spc="5" i="1">
                <a:solidFill>
                  <a:srgbClr val="010202"/>
                </a:solidFill>
                <a:latin typeface="Times New Roman"/>
                <a:cs typeface="Times New Roman"/>
              </a:rPr>
              <a:t>G</a:t>
            </a:r>
            <a:r>
              <a:rPr dirty="0" baseline="33333" sz="1125" spc="7">
                <a:solidFill>
                  <a:srgbClr val="010202"/>
                </a:solidFill>
                <a:latin typeface="Times New Roman"/>
                <a:cs typeface="Times New Roman"/>
              </a:rPr>
              <a:t>XS  </a:t>
            </a:r>
            <a:r>
              <a:rPr dirty="0" sz="1000" spc="-5">
                <a:solidFill>
                  <a:srgbClr val="010202"/>
                </a:solidFill>
                <a:latin typeface="Times New Roman"/>
                <a:cs typeface="Times New Roman"/>
              </a:rPr>
              <a:t>with </a:t>
            </a:r>
            <a:r>
              <a:rPr dirty="0" sz="1000" i="1">
                <a:solidFill>
                  <a:srgbClr val="010202"/>
                </a:solidFill>
                <a:latin typeface="Times New Roman"/>
                <a:cs typeface="Times New Roman"/>
              </a:rPr>
              <a:t>X  , </a:t>
            </a:r>
            <a:r>
              <a:rPr dirty="0" sz="1000" spc="-5">
                <a:solidFill>
                  <a:srgbClr val="010202"/>
                </a:solidFill>
                <a:latin typeface="Times New Roman"/>
                <a:cs typeface="Times New Roman"/>
              </a:rPr>
              <a:t>with composition, for several combinations of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a:t>
            </a:r>
            <a:r>
              <a:rPr dirty="0" sz="1000" spc="25" i="1">
                <a:solidFill>
                  <a:srgbClr val="010202"/>
                </a:solidFill>
                <a:latin typeface="Times New Roman"/>
                <a:cs typeface="Times New Roman"/>
              </a:rPr>
              <a:t> </a:t>
            </a:r>
            <a:r>
              <a:rPr dirty="0" sz="1000">
                <a:solidFill>
                  <a:srgbClr val="010202"/>
                </a:solidFill>
                <a:latin typeface="Times New Roman"/>
                <a:cs typeface="Times New Roman"/>
              </a:rPr>
              <a:t>are</a:t>
            </a:r>
            <a:endParaRPr sz="1000">
              <a:latin typeface="Times New Roman"/>
              <a:cs typeface="Times New Roman"/>
            </a:endParaRPr>
          </a:p>
          <a:p>
            <a:pPr marL="1544320">
              <a:lnSpc>
                <a:spcPts val="635"/>
              </a:lnSpc>
            </a:pPr>
            <a:r>
              <a:rPr dirty="0" sz="750" spc="15" i="1">
                <a:solidFill>
                  <a:srgbClr val="010202"/>
                </a:solidFill>
                <a:latin typeface="Times New Roman"/>
                <a:cs typeface="Times New Roman"/>
              </a:rPr>
              <a:t>B</a:t>
            </a:r>
            <a:endParaRPr sz="750">
              <a:latin typeface="Times New Roman"/>
              <a:cs typeface="Times New Roman"/>
            </a:endParaRPr>
          </a:p>
          <a:p>
            <a:pPr marL="50800">
              <a:lnSpc>
                <a:spcPts val="1185"/>
              </a:lnSpc>
            </a:pP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9.26. The maxima and/or minima in the curves occur</a:t>
            </a:r>
            <a:r>
              <a:rPr dirty="0" sz="1000" spc="-15">
                <a:solidFill>
                  <a:srgbClr val="010202"/>
                </a:solidFill>
                <a:latin typeface="Times New Roman"/>
                <a:cs typeface="Times New Roman"/>
              </a:rPr>
              <a:t> </a:t>
            </a:r>
            <a:r>
              <a:rPr dirty="0" sz="1000">
                <a:solidFill>
                  <a:srgbClr val="010202"/>
                </a:solidFill>
                <a:latin typeface="Times New Roman"/>
                <a:cs typeface="Times New Roman"/>
              </a:rPr>
              <a:t>at</a:t>
            </a:r>
            <a:endParaRPr sz="10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376053" y="403223"/>
            <a:ext cx="166623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299</a:t>
            </a:r>
            <a:endParaRPr sz="1000">
              <a:latin typeface="Times New Roman"/>
              <a:cs typeface="Times New Roman"/>
            </a:endParaRPr>
          </a:p>
        </p:txBody>
      </p:sp>
      <p:sp>
        <p:nvSpPr>
          <p:cNvPr id="3" name="object 3"/>
          <p:cNvSpPr/>
          <p:nvPr/>
        </p:nvSpPr>
        <p:spPr>
          <a:xfrm>
            <a:off x="995652" y="719427"/>
            <a:ext cx="3703347" cy="5206964"/>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393637" y="5957570"/>
            <a:ext cx="4700905" cy="1830070"/>
          </a:xfrm>
          <a:prstGeom prst="rect">
            <a:avLst/>
          </a:prstGeom>
        </p:spPr>
        <p:txBody>
          <a:bodyPr wrap="square" lIns="0" tIns="27939" rIns="0" bIns="0" rtlCol="0" vert="horz">
            <a:spAutoFit/>
          </a:bodyPr>
          <a:lstStyle/>
          <a:p>
            <a:pPr marL="955040" marR="652780"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9.26 </a:t>
            </a:r>
            <a:r>
              <a:rPr dirty="0" sz="1000">
                <a:solidFill>
                  <a:srgbClr val="010202"/>
                </a:solidFill>
                <a:latin typeface="Times New Roman"/>
                <a:cs typeface="Times New Roman"/>
              </a:rPr>
              <a:t>Excess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curves generated by the  subregular solution</a:t>
            </a:r>
            <a:r>
              <a:rPr dirty="0" sz="1000" spc="-5">
                <a:solidFill>
                  <a:srgbClr val="010202"/>
                </a:solidFill>
                <a:latin typeface="Times New Roman"/>
                <a:cs typeface="Times New Roman"/>
              </a:rPr>
              <a:t> </a:t>
            </a:r>
            <a:r>
              <a:rPr dirty="0" sz="1000">
                <a:solidFill>
                  <a:srgbClr val="010202"/>
                </a:solidFill>
                <a:latin typeface="Times New Roman"/>
                <a:cs typeface="Times New Roman"/>
              </a:rPr>
              <a:t>model.</a:t>
            </a:r>
            <a:endParaRPr sz="1000">
              <a:latin typeface="Times New Roman"/>
              <a:cs typeface="Times New Roman"/>
            </a:endParaRPr>
          </a:p>
          <a:p>
            <a:pPr>
              <a:lnSpc>
                <a:spcPct val="100000"/>
              </a:lnSpc>
              <a:spcBef>
                <a:spcPts val="45"/>
              </a:spcBef>
            </a:pPr>
            <a:endParaRPr sz="900">
              <a:latin typeface="Times New Roman"/>
              <a:cs typeface="Times New Roman"/>
            </a:endParaRPr>
          </a:p>
          <a:p>
            <a:pPr algn="just" marL="63500" marR="57150">
              <a:lnSpc>
                <a:spcPct val="100000"/>
              </a:lnSpc>
            </a:pPr>
            <a:r>
              <a:rPr dirty="0" sz="1000">
                <a:solidFill>
                  <a:srgbClr val="010202"/>
                </a:solidFill>
                <a:latin typeface="Times New Roman"/>
                <a:cs typeface="Times New Roman"/>
              </a:rPr>
              <a:t>Thus, as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Fig. </a:t>
            </a:r>
            <a:r>
              <a:rPr dirty="0" sz="1000" spc="-5">
                <a:solidFill>
                  <a:srgbClr val="010202"/>
                </a:solidFill>
                <a:latin typeface="Times New Roman"/>
                <a:cs typeface="Times New Roman"/>
              </a:rPr>
              <a:t>9.26</a:t>
            </a:r>
            <a:r>
              <a:rPr dirty="0" sz="1000" spc="-5" i="1">
                <a:solidFill>
                  <a:srgbClr val="010202"/>
                </a:solidFill>
                <a:latin typeface="Times New Roman"/>
                <a:cs typeface="Times New Roman"/>
              </a:rPr>
              <a:t>a, </a:t>
            </a:r>
            <a:r>
              <a:rPr dirty="0" sz="1000">
                <a:solidFill>
                  <a:srgbClr val="010202"/>
                </a:solidFill>
                <a:latin typeface="Times New Roman"/>
                <a:cs typeface="Times New Roman"/>
              </a:rPr>
              <a:t>with </a:t>
            </a:r>
            <a:r>
              <a:rPr dirty="0" sz="1000" i="1">
                <a:solidFill>
                  <a:srgbClr val="010202"/>
                </a:solidFill>
                <a:latin typeface="Times New Roman"/>
                <a:cs typeface="Times New Roman"/>
              </a:rPr>
              <a:t>a</a:t>
            </a:r>
            <a:r>
              <a:rPr dirty="0" sz="1000">
                <a:solidFill>
                  <a:srgbClr val="010202"/>
                </a:solidFill>
                <a:latin typeface="Times New Roman"/>
                <a:cs typeface="Times New Roman"/>
              </a:rPr>
              <a:t>=0, the minimum in the curve occurs 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a:t>
            </a:r>
            <a:r>
              <a:rPr dirty="0" sz="1000" spc="5">
                <a:solidFill>
                  <a:srgbClr val="010202"/>
                </a:solidFill>
                <a:latin typeface="Times New Roman"/>
                <a:cs typeface="Times New Roman"/>
              </a:rPr>
              <a:t>= </a:t>
            </a:r>
            <a:r>
              <a:rPr dirty="0" sz="1000">
                <a:solidFill>
                  <a:srgbClr val="010202"/>
                </a:solidFill>
                <a:latin typeface="Times New Roman"/>
                <a:cs typeface="Times New Roman"/>
              </a:rPr>
              <a:t>2/3,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with </a:t>
            </a:r>
            <a:r>
              <a:rPr dirty="0" sz="1000" i="1">
                <a:solidFill>
                  <a:srgbClr val="010202"/>
                </a:solidFill>
                <a:latin typeface="Times New Roman"/>
                <a:cs typeface="Times New Roman"/>
              </a:rPr>
              <a:t>b=</a:t>
            </a:r>
            <a:r>
              <a:rPr dirty="0" sz="1000">
                <a:solidFill>
                  <a:srgbClr val="010202"/>
                </a:solidFill>
                <a:latin typeface="Times New Roman"/>
                <a:cs typeface="Times New Roman"/>
              </a:rPr>
              <a:t>0 the solution behavior is regular. In Fig. 9.26</a:t>
            </a:r>
            <a:r>
              <a:rPr dirty="0" sz="1000" i="1">
                <a:solidFill>
                  <a:srgbClr val="010202"/>
                </a:solidFill>
                <a:latin typeface="Times New Roman"/>
                <a:cs typeface="Times New Roman"/>
              </a:rPr>
              <a:t>e, </a:t>
            </a:r>
            <a:r>
              <a:rPr dirty="0" sz="1000">
                <a:solidFill>
                  <a:srgbClr val="010202"/>
                </a:solidFill>
                <a:latin typeface="Times New Roman"/>
                <a:cs typeface="Times New Roman"/>
              </a:rPr>
              <a:t>with </a:t>
            </a:r>
            <a:r>
              <a:rPr dirty="0" sz="1000" i="1">
                <a:solidFill>
                  <a:srgbClr val="010202"/>
                </a:solidFill>
                <a:latin typeface="Times New Roman"/>
                <a:cs typeface="Times New Roman"/>
              </a:rPr>
              <a:t>a</a:t>
            </a:r>
            <a:r>
              <a:rPr dirty="0" sz="1000">
                <a:solidFill>
                  <a:srgbClr val="010202"/>
                </a:solidFill>
                <a:latin typeface="Times New Roman"/>
                <a:cs typeface="Times New Roman"/>
              </a:rPr>
              <a:t>=4000 </a:t>
            </a:r>
            <a:r>
              <a:rPr dirty="0" sz="1000" spc="-5">
                <a:solidFill>
                  <a:srgbClr val="010202"/>
                </a:solidFill>
                <a:latin typeface="Times New Roman"/>
                <a:cs typeface="Times New Roman"/>
              </a:rPr>
              <a:t>J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b=</a:t>
            </a:r>
            <a:r>
              <a:rPr dirty="0" sz="1000" spc="5">
                <a:solidFill>
                  <a:srgbClr val="010202"/>
                </a:solidFill>
                <a:latin typeface="Times New Roman"/>
                <a:cs typeface="Times New Roman"/>
              </a:rPr>
              <a:t>–10,000 </a:t>
            </a:r>
            <a:r>
              <a:rPr dirty="0" sz="1000" spc="-5">
                <a:solidFill>
                  <a:srgbClr val="010202"/>
                </a:solidFill>
                <a:latin typeface="Times New Roman"/>
                <a:cs typeface="Times New Roman"/>
              </a:rPr>
              <a:t>J,  </a:t>
            </a:r>
            <a:r>
              <a:rPr dirty="0" sz="1000">
                <a:solidFill>
                  <a:srgbClr val="010202"/>
                </a:solidFill>
                <a:latin typeface="Times New Roman"/>
                <a:cs typeface="Times New Roman"/>
              </a:rPr>
              <a:t>a maximum occurs in the curve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=0.17 and a minimum occurs at</a:t>
            </a:r>
            <a:r>
              <a:rPr dirty="0" sz="1000" spc="-40">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=0.76.</a:t>
            </a:r>
            <a:endParaRPr sz="1000">
              <a:latin typeface="Times New Roman"/>
              <a:cs typeface="Times New Roman"/>
            </a:endParaRPr>
          </a:p>
          <a:p>
            <a:pPr algn="just" marL="63500" marR="55880" indent="127000">
              <a:lnSpc>
                <a:spcPct val="100000"/>
              </a:lnSpc>
              <a:spcBef>
                <a:spcPts val="370"/>
              </a:spcBef>
            </a:pPr>
            <a:r>
              <a:rPr dirty="0" sz="1000">
                <a:solidFill>
                  <a:srgbClr val="010202"/>
                </a:solidFill>
                <a:latin typeface="Times New Roman"/>
                <a:cs typeface="Times New Roman"/>
              </a:rPr>
              <a:t>The variation of </a:t>
            </a:r>
            <a:r>
              <a:rPr dirty="0" sz="1000" spc="75">
                <a:solidFill>
                  <a:srgbClr val="010202"/>
                </a:solidFill>
                <a:latin typeface="Times New Roman"/>
                <a:cs typeface="Times New Roman"/>
              </a:rPr>
              <a:t>fi </a:t>
            </a:r>
            <a:r>
              <a:rPr dirty="0" sz="1000">
                <a:solidFill>
                  <a:srgbClr val="010202"/>
                </a:solidFill>
                <a:latin typeface="Times New Roman"/>
                <a:cs typeface="Times New Roman"/>
              </a:rPr>
              <a:t>with composition in the system </a:t>
            </a:r>
            <a:r>
              <a:rPr dirty="0" sz="1000" spc="-5">
                <a:solidFill>
                  <a:srgbClr val="010202"/>
                </a:solidFill>
                <a:latin typeface="Times New Roman"/>
                <a:cs typeface="Times New Roman"/>
              </a:rPr>
              <a:t>Ag–Au, </a:t>
            </a:r>
            <a:r>
              <a:rPr dirty="0" sz="1000">
                <a:solidFill>
                  <a:srgbClr val="010202"/>
                </a:solidFill>
                <a:latin typeface="Times New Roman"/>
                <a:cs typeface="Times New Roman"/>
              </a:rPr>
              <a:t>obtained from the  experimental measurements of Oriani at 1344 </a:t>
            </a:r>
            <a:r>
              <a:rPr dirty="0" sz="1000" spc="-5">
                <a:solidFill>
                  <a:srgbClr val="010202"/>
                </a:solidFill>
                <a:latin typeface="Times New Roman"/>
                <a:cs typeface="Times New Roman"/>
              </a:rPr>
              <a:t>K, </a:t>
            </a:r>
            <a:r>
              <a:rPr dirty="0" sz="1000">
                <a:solidFill>
                  <a:srgbClr val="010202"/>
                </a:solidFill>
                <a:latin typeface="Times New Roman"/>
                <a:cs typeface="Times New Roman"/>
              </a:rPr>
              <a:t>is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in Fig. 9.27.* Fitting these  data to the subregular solution model with </a:t>
            </a:r>
            <a:r>
              <a:rPr dirty="0" sz="1000" spc="5" i="1">
                <a:solidFill>
                  <a:srgbClr val="010202"/>
                </a:solidFill>
                <a:latin typeface="Times New Roman"/>
                <a:cs typeface="Times New Roman"/>
              </a:rPr>
              <a:t>a</a:t>
            </a:r>
            <a:r>
              <a:rPr dirty="0" sz="1000" spc="5">
                <a:solidFill>
                  <a:srgbClr val="010202"/>
                </a:solidFill>
                <a:latin typeface="Times New Roman"/>
                <a:cs typeface="Times New Roman"/>
              </a:rPr>
              <a:t>=–13,465 </a:t>
            </a:r>
            <a:r>
              <a:rPr dirty="0" sz="1000" spc="-5">
                <a:solidFill>
                  <a:srgbClr val="010202"/>
                </a:solidFill>
                <a:latin typeface="Times New Roman"/>
                <a:cs typeface="Times New Roman"/>
              </a:rPr>
              <a:t>J </a:t>
            </a:r>
            <a:r>
              <a:rPr dirty="0" sz="1000">
                <a:solidFill>
                  <a:srgbClr val="010202"/>
                </a:solidFill>
                <a:latin typeface="Times New Roman"/>
                <a:cs typeface="Times New Roman"/>
              </a:rPr>
              <a:t>and </a:t>
            </a:r>
            <a:r>
              <a:rPr dirty="0" sz="1000" i="1">
                <a:solidFill>
                  <a:srgbClr val="010202"/>
                </a:solidFill>
                <a:latin typeface="Times New Roman"/>
                <a:cs typeface="Times New Roman"/>
              </a:rPr>
              <a:t>b</a:t>
            </a:r>
            <a:r>
              <a:rPr dirty="0" sz="1000">
                <a:solidFill>
                  <a:srgbClr val="010202"/>
                </a:solidFill>
                <a:latin typeface="Times New Roman"/>
                <a:cs typeface="Times New Roman"/>
              </a:rPr>
              <a:t>=5412.8 gives the</a:t>
            </a:r>
            <a:r>
              <a:rPr dirty="0" sz="1000" spc="-70">
                <a:solidFill>
                  <a:srgbClr val="010202"/>
                </a:solidFill>
                <a:latin typeface="Times New Roman"/>
                <a:cs typeface="Times New Roman"/>
              </a:rPr>
              <a:t> </a:t>
            </a:r>
            <a:r>
              <a:rPr dirty="0" sz="1000">
                <a:solidFill>
                  <a:srgbClr val="010202"/>
                </a:solidFill>
                <a:latin typeface="Times New Roman"/>
                <a:cs typeface="Times New Roman"/>
              </a:rPr>
              <a:t>variation</a:t>
            </a:r>
            <a:endParaRPr sz="1000">
              <a:latin typeface="Times New Roman"/>
              <a:cs typeface="Times New Roman"/>
            </a:endParaRPr>
          </a:p>
          <a:p>
            <a:pPr>
              <a:lnSpc>
                <a:spcPct val="100000"/>
              </a:lnSpc>
              <a:spcBef>
                <a:spcPts val="5"/>
              </a:spcBef>
            </a:pPr>
            <a:endParaRPr sz="900">
              <a:latin typeface="Times New Roman"/>
              <a:cs typeface="Times New Roman"/>
            </a:endParaRPr>
          </a:p>
          <a:p>
            <a:pPr algn="just" marL="84455" marR="60325">
              <a:lnSpc>
                <a:spcPct val="101800"/>
              </a:lnSpc>
            </a:pPr>
            <a:r>
              <a:rPr dirty="0" sz="900">
                <a:solidFill>
                  <a:srgbClr val="010202"/>
                </a:solidFill>
                <a:latin typeface="Times New Roman"/>
                <a:cs typeface="Times New Roman"/>
              </a:rPr>
              <a:t>*R.A.Oriani, “Thermodynamics of Liquid </a:t>
            </a:r>
            <a:r>
              <a:rPr dirty="0" sz="900" spc="-5">
                <a:solidFill>
                  <a:srgbClr val="010202"/>
                </a:solidFill>
                <a:latin typeface="Times New Roman"/>
                <a:cs typeface="Times New Roman"/>
              </a:rPr>
              <a:t>Ag–Au </a:t>
            </a:r>
            <a:r>
              <a:rPr dirty="0" sz="900">
                <a:solidFill>
                  <a:srgbClr val="010202"/>
                </a:solidFill>
                <a:latin typeface="Times New Roman"/>
                <a:cs typeface="Times New Roman"/>
              </a:rPr>
              <a:t>and Au–Cu Alloys and the Question of Strain  </a:t>
            </a:r>
            <a:r>
              <a:rPr dirty="0" sz="900" spc="-5">
                <a:solidFill>
                  <a:srgbClr val="010202"/>
                </a:solidFill>
                <a:latin typeface="Times New Roman"/>
                <a:cs typeface="Times New Roman"/>
              </a:rPr>
              <a:t>Energy </a:t>
            </a:r>
            <a:r>
              <a:rPr dirty="0" sz="900">
                <a:solidFill>
                  <a:srgbClr val="010202"/>
                </a:solidFill>
                <a:latin typeface="Times New Roman"/>
                <a:cs typeface="Times New Roman"/>
              </a:rPr>
              <a:t>in Solid Solutions,” </a:t>
            </a:r>
            <a:r>
              <a:rPr dirty="0" sz="900" i="1">
                <a:solidFill>
                  <a:srgbClr val="010202"/>
                </a:solidFill>
                <a:latin typeface="Times New Roman"/>
                <a:cs typeface="Times New Roman"/>
              </a:rPr>
              <a:t>Acta Met</a:t>
            </a:r>
            <a:r>
              <a:rPr dirty="0" sz="900">
                <a:solidFill>
                  <a:srgbClr val="010202"/>
                </a:solidFill>
                <a:latin typeface="Times New Roman"/>
                <a:cs typeface="Times New Roman"/>
              </a:rPr>
              <a:t>. (1956), vol. 4, p.</a:t>
            </a:r>
            <a:r>
              <a:rPr dirty="0" sz="900" spc="-15">
                <a:solidFill>
                  <a:srgbClr val="010202"/>
                </a:solidFill>
                <a:latin typeface="Times New Roman"/>
                <a:cs typeface="Times New Roman"/>
              </a:rPr>
              <a:t> </a:t>
            </a:r>
            <a:r>
              <a:rPr dirty="0" sz="900">
                <a:solidFill>
                  <a:srgbClr val="010202"/>
                </a:solidFill>
                <a:latin typeface="Times New Roman"/>
                <a:cs typeface="Times New Roman"/>
              </a:rPr>
              <a:t>15.</a:t>
            </a:r>
            <a:endParaRPr sz="9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70037" y="1671002"/>
            <a:ext cx="1914525" cy="323849"/>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1722437" y="2610802"/>
            <a:ext cx="1609725" cy="923925"/>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381000" y="403225"/>
            <a:ext cx="4726940" cy="2503170"/>
          </a:xfrm>
          <a:prstGeom prst="rect">
            <a:avLst/>
          </a:prstGeom>
        </p:spPr>
        <p:txBody>
          <a:bodyPr wrap="square" lIns="0" tIns="12700" rIns="0" bIns="0" rtlCol="0" vert="horz">
            <a:spAutoFit/>
          </a:bodyPr>
          <a:lstStyle/>
          <a:p>
            <a:pPr marL="76200">
              <a:lnSpc>
                <a:spcPct val="100000"/>
              </a:lnSpc>
              <a:spcBef>
                <a:spcPts val="100"/>
              </a:spcBef>
            </a:pPr>
            <a:r>
              <a:rPr dirty="0" sz="1000">
                <a:solidFill>
                  <a:srgbClr val="231F20"/>
                </a:solidFill>
                <a:latin typeface="Times New Roman"/>
                <a:cs typeface="Times New Roman"/>
              </a:rPr>
              <a:t>300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76200" marR="69850" indent="-635">
              <a:lnSpc>
                <a:spcPct val="122600"/>
              </a:lnSpc>
              <a:spcBef>
                <a:spcPts val="665"/>
              </a:spcBef>
            </a:pPr>
            <a:r>
              <a:rPr dirty="0" sz="1000">
                <a:solidFill>
                  <a:srgbClr val="010202"/>
                </a:solidFill>
                <a:latin typeface="Times New Roman"/>
                <a:cs typeface="Times New Roman"/>
              </a:rPr>
              <a:t>of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 </a:t>
            </a:r>
            <a:r>
              <a:rPr dirty="0" sz="1000">
                <a:solidFill>
                  <a:srgbClr val="010202"/>
                </a:solidFill>
                <a:latin typeface="Times New Roman"/>
                <a:cs typeface="Times New Roman"/>
              </a:rPr>
              <a:t>with composition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by the line in Fig. 9.28. The open circles are  </a:t>
            </a:r>
            <a:r>
              <a:rPr dirty="0" sz="1000" spc="-5">
                <a:solidFill>
                  <a:srgbClr val="010202"/>
                </a:solidFill>
                <a:latin typeface="Times New Roman"/>
                <a:cs typeface="Times New Roman"/>
              </a:rPr>
              <a:t>experimentally measured values of</a:t>
            </a:r>
            <a:r>
              <a:rPr dirty="0" sz="1000" spc="-10">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a:t>
            </a:r>
            <a:endParaRPr sz="1000">
              <a:latin typeface="Times New Roman"/>
              <a:cs typeface="Times New Roman"/>
            </a:endParaRPr>
          </a:p>
          <a:p>
            <a:pPr algn="just" marL="76200" marR="68580" indent="127000">
              <a:lnSpc>
                <a:spcPct val="100000"/>
              </a:lnSpc>
            </a:pPr>
            <a:r>
              <a:rPr dirty="0" sz="1000" spc="-5">
                <a:solidFill>
                  <a:srgbClr val="010202"/>
                </a:solidFill>
                <a:latin typeface="Times New Roman"/>
                <a:cs typeface="Times New Roman"/>
              </a:rPr>
              <a:t>The influence of temperature on the behavior of subregular solutions is accommodated  </a:t>
            </a:r>
            <a:r>
              <a:rPr dirty="0" sz="1000">
                <a:solidFill>
                  <a:srgbClr val="010202"/>
                </a:solidFill>
                <a:latin typeface="Times New Roman"/>
                <a:cs typeface="Times New Roman"/>
              </a:rPr>
              <a:t>by </a:t>
            </a:r>
            <a:r>
              <a:rPr dirty="0" sz="1000" spc="-5">
                <a:solidFill>
                  <a:srgbClr val="010202"/>
                </a:solidFill>
                <a:latin typeface="Times New Roman"/>
                <a:cs typeface="Times New Roman"/>
              </a:rPr>
              <a:t>introducing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third constant, </a:t>
            </a:r>
            <a:r>
              <a:rPr dirty="0" sz="1000" spc="55">
                <a:solidFill>
                  <a:srgbClr val="010202"/>
                </a:solidFill>
                <a:latin typeface="Times New Roman"/>
                <a:cs typeface="Times New Roman"/>
              </a:rPr>
              <a:t>r, </a:t>
            </a:r>
            <a:r>
              <a:rPr dirty="0" sz="1000">
                <a:solidFill>
                  <a:srgbClr val="010202"/>
                </a:solidFill>
                <a:latin typeface="Times New Roman"/>
                <a:cs typeface="Times New Roman"/>
              </a:rPr>
              <a:t>to give the molar excess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mixing  as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4353560">
              <a:lnSpc>
                <a:spcPct val="100000"/>
              </a:lnSpc>
            </a:pPr>
            <a:r>
              <a:rPr dirty="0" sz="1000">
                <a:solidFill>
                  <a:srgbClr val="010202"/>
                </a:solidFill>
                <a:latin typeface="Times New Roman"/>
                <a:cs typeface="Times New Roman"/>
              </a:rPr>
              <a:t>(9.95)</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marL="76200">
              <a:lnSpc>
                <a:spcPct val="100000"/>
              </a:lnSpc>
            </a:pPr>
            <a:r>
              <a:rPr dirty="0" sz="1000" spc="-5">
                <a:solidFill>
                  <a:srgbClr val="010202"/>
                </a:solidFill>
                <a:latin typeface="Times New Roman"/>
                <a:cs typeface="Times New Roman"/>
              </a:rPr>
              <a:t>The molar excess entropy of mixing is</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4353560">
              <a:lnSpc>
                <a:spcPct val="100000"/>
              </a:lnSpc>
            </a:pPr>
            <a:r>
              <a:rPr dirty="0" sz="1000">
                <a:solidFill>
                  <a:srgbClr val="010202"/>
                </a:solidFill>
                <a:latin typeface="Times New Roman"/>
                <a:cs typeface="Times New Roman"/>
              </a:rPr>
              <a:t>(9.96)</a:t>
            </a:r>
            <a:endParaRPr sz="1000">
              <a:latin typeface="Times New Roman"/>
              <a:cs typeface="Times New Roman"/>
            </a:endParaRPr>
          </a:p>
        </p:txBody>
      </p:sp>
      <p:sp>
        <p:nvSpPr>
          <p:cNvPr id="5" name="object 5"/>
          <p:cNvSpPr/>
          <p:nvPr/>
        </p:nvSpPr>
        <p:spPr>
          <a:xfrm>
            <a:off x="1546225" y="4089717"/>
            <a:ext cx="1962150" cy="514350"/>
          </a:xfrm>
          <a:prstGeom prst="rect">
            <a:avLst/>
          </a:prstGeom>
          <a:blipFill>
            <a:blip r:embed="rId4" cstate="print"/>
            <a:stretch>
              <a:fillRect/>
            </a:stretch>
          </a:blipFill>
        </p:spPr>
        <p:txBody>
          <a:bodyPr wrap="square" lIns="0" tIns="0" rIns="0" bIns="0" rtlCol="0"/>
          <a:lstStyle/>
          <a:p/>
        </p:txBody>
      </p:sp>
      <p:sp>
        <p:nvSpPr>
          <p:cNvPr id="6" name="object 6"/>
          <p:cNvSpPr txBox="1"/>
          <p:nvPr/>
        </p:nvSpPr>
        <p:spPr>
          <a:xfrm>
            <a:off x="444500" y="3737292"/>
            <a:ext cx="4567555" cy="656590"/>
          </a:xfrm>
          <a:prstGeom prst="rect">
            <a:avLst/>
          </a:prstGeom>
        </p:spPr>
        <p:txBody>
          <a:bodyPr wrap="square" lIns="0" tIns="12700" rIns="0" bIns="0" rtlCol="0" vert="horz">
            <a:spAutoFit/>
          </a:bodyPr>
          <a:lstStyle/>
          <a:p>
            <a:pPr algn="r" marR="57150">
              <a:lnSpc>
                <a:spcPct val="100000"/>
              </a:lnSpc>
              <a:spcBef>
                <a:spcPts val="100"/>
              </a:spcBef>
            </a:pPr>
            <a:r>
              <a:rPr dirty="0" sz="1000" spc="-5">
                <a:solidFill>
                  <a:srgbClr val="010202"/>
                </a:solidFill>
                <a:latin typeface="Times New Roman"/>
                <a:cs typeface="Times New Roman"/>
              </a:rPr>
              <a:t>and the molar heat of mixing (which is also the molar excess heat of mixing) is given</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5"/>
              </a:spcBef>
            </a:pPr>
            <a:endParaRPr sz="1100">
              <a:latin typeface="Times New Roman"/>
              <a:cs typeface="Times New Roman"/>
            </a:endParaRPr>
          </a:p>
          <a:p>
            <a:pPr algn="r" marR="5080">
              <a:lnSpc>
                <a:spcPct val="100000"/>
              </a:lnSpc>
            </a:pPr>
            <a:r>
              <a:rPr dirty="0" sz="1000" spc="-5">
                <a:solidFill>
                  <a:srgbClr val="010202"/>
                </a:solidFill>
                <a:latin typeface="Times New Roman"/>
                <a:cs typeface="Times New Roman"/>
              </a:rPr>
              <a:t>(9.97)</a:t>
            </a:r>
            <a:endParaRPr sz="1000">
              <a:latin typeface="Times New Roman"/>
              <a:cs typeface="Times New Roman"/>
            </a:endParaRPr>
          </a:p>
        </p:txBody>
      </p:sp>
      <p:sp>
        <p:nvSpPr>
          <p:cNvPr id="7" name="object 7"/>
          <p:cNvSpPr/>
          <p:nvPr/>
        </p:nvSpPr>
        <p:spPr>
          <a:xfrm>
            <a:off x="1409382" y="5382043"/>
            <a:ext cx="533400" cy="133350"/>
          </a:xfrm>
          <a:prstGeom prst="rect">
            <a:avLst/>
          </a:prstGeom>
          <a:blipFill>
            <a:blip r:embed="rId5" cstate="print"/>
            <a:stretch>
              <a:fillRect/>
            </a:stretch>
          </a:blipFill>
        </p:spPr>
        <p:txBody>
          <a:bodyPr wrap="square" lIns="0" tIns="0" rIns="0" bIns="0" rtlCol="0"/>
          <a:lstStyle/>
          <a:p/>
        </p:txBody>
      </p:sp>
      <p:sp>
        <p:nvSpPr>
          <p:cNvPr id="8" name="object 8"/>
          <p:cNvSpPr txBox="1"/>
          <p:nvPr/>
        </p:nvSpPr>
        <p:spPr>
          <a:xfrm>
            <a:off x="393661" y="4984648"/>
            <a:ext cx="4712335" cy="2430145"/>
          </a:xfrm>
          <a:prstGeom prst="rect">
            <a:avLst/>
          </a:prstGeom>
        </p:spPr>
        <p:txBody>
          <a:bodyPr wrap="square" lIns="0" tIns="12700" rIns="0" bIns="0" rtlCol="0" vert="horz">
            <a:spAutoFit/>
          </a:bodyPr>
          <a:lstStyle/>
          <a:p>
            <a:pPr marL="1887855">
              <a:lnSpc>
                <a:spcPct val="100000"/>
              </a:lnSpc>
              <a:spcBef>
                <a:spcPts val="100"/>
              </a:spcBef>
            </a:pPr>
            <a:r>
              <a:rPr dirty="0" sz="1000" b="1">
                <a:solidFill>
                  <a:srgbClr val="010202"/>
                </a:solidFill>
                <a:latin typeface="Times New Roman"/>
                <a:cs typeface="Times New Roman"/>
              </a:rPr>
              <a:t>9.12</a:t>
            </a:r>
            <a:r>
              <a:rPr dirty="0" sz="1000" spc="-5" b="1">
                <a:solidFill>
                  <a:srgbClr val="010202"/>
                </a:solidFill>
                <a:latin typeface="Times New Roman"/>
                <a:cs typeface="Times New Roman"/>
              </a:rPr>
              <a:t> SUMMARY</a:t>
            </a:r>
            <a:endParaRPr sz="1000">
              <a:latin typeface="Times New Roman"/>
              <a:cs typeface="Times New Roman"/>
            </a:endParaRPr>
          </a:p>
          <a:p>
            <a:pPr>
              <a:lnSpc>
                <a:spcPct val="100000"/>
              </a:lnSpc>
              <a:spcBef>
                <a:spcPts val="10"/>
              </a:spcBef>
            </a:pPr>
            <a:endParaRPr sz="1400">
              <a:latin typeface="Times New Roman"/>
              <a:cs typeface="Times New Roman"/>
            </a:endParaRPr>
          </a:p>
          <a:p>
            <a:pPr algn="just" marL="202565" marR="81280" indent="-127000">
              <a:lnSpc>
                <a:spcPct val="100000"/>
              </a:lnSpc>
              <a:buAutoNum type="arabicPeriod"/>
              <a:tabLst>
                <a:tab pos="207645" algn="l"/>
                <a:tab pos="1558290" algn="l"/>
              </a:tabLst>
            </a:pPr>
            <a:r>
              <a:rPr dirty="0" sz="1000" spc="-10">
                <a:solidFill>
                  <a:srgbClr val="010202"/>
                </a:solidFill>
                <a:latin typeface="Times New Roman"/>
                <a:cs typeface="Times New Roman"/>
              </a:rPr>
              <a:t>Raoult’s</a:t>
            </a:r>
            <a:r>
              <a:rPr dirty="0" sz="1000" spc="35">
                <a:solidFill>
                  <a:srgbClr val="010202"/>
                </a:solidFill>
                <a:latin typeface="Times New Roman"/>
                <a:cs typeface="Times New Roman"/>
              </a:rPr>
              <a:t> </a:t>
            </a:r>
            <a:r>
              <a:rPr dirty="0" sz="1000">
                <a:solidFill>
                  <a:srgbClr val="010202"/>
                </a:solidFill>
                <a:latin typeface="Times New Roman"/>
                <a:cs typeface="Times New Roman"/>
              </a:rPr>
              <a:t>law</a:t>
            </a:r>
            <a:r>
              <a:rPr dirty="0" sz="1000" spc="35">
                <a:solidFill>
                  <a:srgbClr val="010202"/>
                </a:solidFill>
                <a:latin typeface="Times New Roman"/>
                <a:cs typeface="Times New Roman"/>
              </a:rPr>
              <a:t> </a:t>
            </a:r>
            <a:r>
              <a:rPr dirty="0" sz="1000">
                <a:solidFill>
                  <a:srgbClr val="010202"/>
                </a:solidFill>
                <a:latin typeface="Times New Roman"/>
                <a:cs typeface="Times New Roman"/>
              </a:rPr>
              <a:t>is	,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component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solution that conforms with this law  is said to exhibit Raoultian </a:t>
            </a:r>
            <a:r>
              <a:rPr dirty="0" sz="1000" spc="-15">
                <a:solidFill>
                  <a:srgbClr val="010202"/>
                </a:solidFill>
                <a:latin typeface="Times New Roman"/>
                <a:cs typeface="Times New Roman"/>
              </a:rPr>
              <a:t>behavior. </a:t>
            </a:r>
            <a:r>
              <a:rPr dirty="0" sz="1000" spc="-5">
                <a:solidFill>
                  <a:srgbClr val="010202"/>
                </a:solidFill>
                <a:latin typeface="Times New Roman"/>
                <a:cs typeface="Times New Roman"/>
              </a:rPr>
              <a:t>In all solutions, the behavior of the component </a:t>
            </a:r>
            <a:r>
              <a:rPr dirty="0" sz="1000" i="1">
                <a:solidFill>
                  <a:srgbClr val="010202"/>
                </a:solidFill>
                <a:latin typeface="Times New Roman"/>
                <a:cs typeface="Times New Roman"/>
              </a:rPr>
              <a:t>i  </a:t>
            </a:r>
            <a:r>
              <a:rPr dirty="0" sz="1000">
                <a:solidFill>
                  <a:srgbClr val="010202"/>
                </a:solidFill>
                <a:latin typeface="Times New Roman"/>
                <a:cs typeface="Times New Roman"/>
              </a:rPr>
              <a:t>approaches </a:t>
            </a:r>
            <a:r>
              <a:rPr dirty="0" sz="1000" spc="-10">
                <a:solidFill>
                  <a:srgbClr val="010202"/>
                </a:solidFill>
                <a:latin typeface="Times New Roman"/>
                <a:cs typeface="Times New Roman"/>
              </a:rPr>
              <a:t>Raoult’s </a:t>
            </a:r>
            <a:r>
              <a:rPr dirty="0" sz="1000">
                <a:solidFill>
                  <a:srgbClr val="010202"/>
                </a:solidFill>
                <a:latin typeface="Times New Roman"/>
                <a:cs typeface="Times New Roman"/>
              </a:rPr>
              <a:t>law as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 </a:t>
            </a:r>
            <a:r>
              <a:rPr dirty="0" sz="1000" spc="-5">
                <a:solidFill>
                  <a:srgbClr val="010202"/>
                </a:solidFill>
                <a:latin typeface="Times New Roman"/>
                <a:cs typeface="Times New Roman"/>
              </a:rPr>
              <a:t>→</a:t>
            </a:r>
            <a:r>
              <a:rPr dirty="0" sz="1000">
                <a:solidFill>
                  <a:srgbClr val="010202"/>
                </a:solidFill>
                <a:latin typeface="Times New Roman"/>
                <a:cs typeface="Times New Roman"/>
              </a:rPr>
              <a:t> 1.</a:t>
            </a:r>
            <a:endParaRPr sz="1000">
              <a:latin typeface="Times New Roman"/>
              <a:cs typeface="Times New Roman"/>
            </a:endParaRPr>
          </a:p>
          <a:p>
            <a:pPr marL="203200" indent="-127000">
              <a:lnSpc>
                <a:spcPct val="100000"/>
              </a:lnSpc>
              <a:spcBef>
                <a:spcPts val="370"/>
              </a:spcBef>
              <a:buAutoNum type="arabicPeriod"/>
              <a:tabLst>
                <a:tab pos="230504" algn="l"/>
              </a:tabLst>
            </a:pPr>
            <a:r>
              <a:rPr dirty="0" sz="1000" spc="-15">
                <a:solidFill>
                  <a:srgbClr val="010202"/>
                </a:solidFill>
                <a:latin typeface="Times New Roman"/>
                <a:cs typeface="Times New Roman"/>
              </a:rPr>
              <a:t>Henry’s</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law</a:t>
            </a:r>
            <a:r>
              <a:rPr dirty="0" sz="1000" spc="21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204">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i</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k</a:t>
            </a:r>
            <a:r>
              <a:rPr dirty="0" sz="1000" spc="-5" i="1">
                <a:solidFill>
                  <a:srgbClr val="010202"/>
                </a:solidFill>
                <a:latin typeface="Symbol"/>
                <a:cs typeface="Symbol"/>
              </a:rPr>
              <a:t></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a:t>
            </a:r>
            <a:r>
              <a:rPr dirty="0" sz="1000" spc="21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204">
                <a:solidFill>
                  <a:srgbClr val="010202"/>
                </a:solidFill>
                <a:latin typeface="Times New Roman"/>
                <a:cs typeface="Times New Roman"/>
              </a:rPr>
              <a:t> </a:t>
            </a:r>
            <a:r>
              <a:rPr dirty="0" sz="1000">
                <a:solidFill>
                  <a:srgbClr val="010202"/>
                </a:solidFill>
                <a:latin typeface="Times New Roman"/>
                <a:cs typeface="Times New Roman"/>
              </a:rPr>
              <a:t>a</a:t>
            </a:r>
            <a:r>
              <a:rPr dirty="0" sz="1000" spc="210">
                <a:solidFill>
                  <a:srgbClr val="010202"/>
                </a:solidFill>
                <a:latin typeface="Times New Roman"/>
                <a:cs typeface="Times New Roman"/>
              </a:rPr>
              <a:t> </a:t>
            </a:r>
            <a:r>
              <a:rPr dirty="0" sz="1000">
                <a:solidFill>
                  <a:srgbClr val="010202"/>
                </a:solidFill>
                <a:latin typeface="Times New Roman"/>
                <a:cs typeface="Times New Roman"/>
              </a:rPr>
              <a:t>component</a:t>
            </a:r>
            <a:r>
              <a:rPr dirty="0" sz="1000" spc="204">
                <a:solidFill>
                  <a:srgbClr val="010202"/>
                </a:solidFill>
                <a:latin typeface="Times New Roman"/>
                <a:cs typeface="Times New Roman"/>
              </a:rPr>
              <a:t> </a:t>
            </a:r>
            <a:r>
              <a:rPr dirty="0" sz="1000">
                <a:solidFill>
                  <a:srgbClr val="010202"/>
                </a:solidFill>
                <a:latin typeface="Times New Roman"/>
                <a:cs typeface="Times New Roman"/>
              </a:rPr>
              <a:t>of</a:t>
            </a:r>
            <a:r>
              <a:rPr dirty="0" sz="1000" spc="210">
                <a:solidFill>
                  <a:srgbClr val="010202"/>
                </a:solidFill>
                <a:latin typeface="Times New Roman"/>
                <a:cs typeface="Times New Roman"/>
              </a:rPr>
              <a:t> </a:t>
            </a:r>
            <a:r>
              <a:rPr dirty="0" sz="1000">
                <a:solidFill>
                  <a:srgbClr val="010202"/>
                </a:solidFill>
                <a:latin typeface="Times New Roman"/>
                <a:cs typeface="Times New Roman"/>
              </a:rPr>
              <a:t>a</a:t>
            </a:r>
            <a:r>
              <a:rPr dirty="0" sz="1000" spc="204">
                <a:solidFill>
                  <a:srgbClr val="010202"/>
                </a:solidFill>
                <a:latin typeface="Times New Roman"/>
                <a:cs typeface="Times New Roman"/>
              </a:rPr>
              <a:t> </a:t>
            </a:r>
            <a:r>
              <a:rPr dirty="0" sz="1000">
                <a:solidFill>
                  <a:srgbClr val="010202"/>
                </a:solidFill>
                <a:latin typeface="Times New Roman"/>
                <a:cs typeface="Times New Roman"/>
              </a:rPr>
              <a:t>solution</a:t>
            </a:r>
            <a:r>
              <a:rPr dirty="0" sz="1000" spc="210">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204">
                <a:solidFill>
                  <a:srgbClr val="010202"/>
                </a:solidFill>
                <a:latin typeface="Times New Roman"/>
                <a:cs typeface="Times New Roman"/>
              </a:rPr>
              <a:t> </a:t>
            </a:r>
            <a:r>
              <a:rPr dirty="0" sz="1000">
                <a:solidFill>
                  <a:srgbClr val="010202"/>
                </a:solidFill>
                <a:latin typeface="Times New Roman"/>
                <a:cs typeface="Times New Roman"/>
              </a:rPr>
              <a:t>conforms</a:t>
            </a:r>
            <a:r>
              <a:rPr dirty="0" sz="1000" spc="210">
                <a:solidFill>
                  <a:srgbClr val="010202"/>
                </a:solidFill>
                <a:latin typeface="Times New Roman"/>
                <a:cs typeface="Times New Roman"/>
              </a:rPr>
              <a:t> </a:t>
            </a:r>
            <a:r>
              <a:rPr dirty="0" sz="1000">
                <a:solidFill>
                  <a:srgbClr val="010202"/>
                </a:solidFill>
                <a:latin typeface="Times New Roman"/>
                <a:cs typeface="Times New Roman"/>
              </a:rPr>
              <a:t>with</a:t>
            </a:r>
            <a:r>
              <a:rPr dirty="0" sz="1000" spc="210">
                <a:solidFill>
                  <a:srgbClr val="010202"/>
                </a:solidFill>
                <a:latin typeface="Times New Roman"/>
                <a:cs typeface="Times New Roman"/>
              </a:rPr>
              <a:t> </a:t>
            </a:r>
            <a:r>
              <a:rPr dirty="0" sz="1000">
                <a:solidFill>
                  <a:srgbClr val="010202"/>
                </a:solidFill>
                <a:latin typeface="Times New Roman"/>
                <a:cs typeface="Times New Roman"/>
              </a:rPr>
              <a:t>this</a:t>
            </a:r>
            <a:endParaRPr sz="1000">
              <a:latin typeface="Times New Roman"/>
              <a:cs typeface="Times New Roman"/>
            </a:endParaRPr>
          </a:p>
          <a:p>
            <a:pPr marL="203200" marR="58419">
              <a:lnSpc>
                <a:spcPct val="100000"/>
              </a:lnSpc>
              <a:spcBef>
                <a:spcPts val="370"/>
              </a:spcBef>
            </a:pPr>
            <a:r>
              <a:rPr dirty="0" sz="1000">
                <a:solidFill>
                  <a:srgbClr val="010202"/>
                </a:solidFill>
                <a:latin typeface="Times New Roman"/>
                <a:cs typeface="Times New Roman"/>
              </a:rPr>
              <a:t>equation is said to exhibit Henrian </a:t>
            </a:r>
            <a:r>
              <a:rPr dirty="0" sz="1000" spc="-10">
                <a:solidFill>
                  <a:srgbClr val="010202"/>
                </a:solidFill>
                <a:latin typeface="Times New Roman"/>
                <a:cs typeface="Times New Roman"/>
              </a:rPr>
              <a:t>behavior. </a:t>
            </a:r>
            <a:r>
              <a:rPr dirty="0" sz="1000">
                <a:solidFill>
                  <a:srgbClr val="010202"/>
                </a:solidFill>
                <a:latin typeface="Times New Roman"/>
                <a:cs typeface="Times New Roman"/>
              </a:rPr>
              <a:t>In all solutions, the behavior of the  component</a:t>
            </a:r>
            <a:r>
              <a:rPr dirty="0" sz="1000" spc="105">
                <a:solidFill>
                  <a:srgbClr val="010202"/>
                </a:solidFill>
                <a:latin typeface="Times New Roman"/>
                <a:cs typeface="Times New Roman"/>
              </a:rPr>
              <a:t> </a:t>
            </a:r>
            <a:r>
              <a:rPr dirty="0" sz="1000" i="1">
                <a:solidFill>
                  <a:srgbClr val="010202"/>
                </a:solidFill>
                <a:latin typeface="Times New Roman"/>
                <a:cs typeface="Times New Roman"/>
              </a:rPr>
              <a:t>i</a:t>
            </a:r>
            <a:r>
              <a:rPr dirty="0" sz="1000" spc="105" i="1">
                <a:solidFill>
                  <a:srgbClr val="010202"/>
                </a:solidFill>
                <a:latin typeface="Times New Roman"/>
                <a:cs typeface="Times New Roman"/>
              </a:rPr>
              <a:t> </a:t>
            </a:r>
            <a:r>
              <a:rPr dirty="0" sz="1000">
                <a:solidFill>
                  <a:srgbClr val="010202"/>
                </a:solidFill>
                <a:latin typeface="Times New Roman"/>
                <a:cs typeface="Times New Roman"/>
              </a:rPr>
              <a:t>approaches</a:t>
            </a:r>
            <a:r>
              <a:rPr dirty="0" sz="1000" spc="105">
                <a:solidFill>
                  <a:srgbClr val="010202"/>
                </a:solidFill>
                <a:latin typeface="Times New Roman"/>
                <a:cs typeface="Times New Roman"/>
              </a:rPr>
              <a:t> </a:t>
            </a:r>
            <a:r>
              <a:rPr dirty="0" sz="1000" spc="-10">
                <a:solidFill>
                  <a:srgbClr val="010202"/>
                </a:solidFill>
                <a:latin typeface="Times New Roman"/>
                <a:cs typeface="Times New Roman"/>
              </a:rPr>
              <a:t>Henry’s</a:t>
            </a:r>
            <a:r>
              <a:rPr dirty="0" sz="1000" spc="110">
                <a:solidFill>
                  <a:srgbClr val="010202"/>
                </a:solidFill>
                <a:latin typeface="Times New Roman"/>
                <a:cs typeface="Times New Roman"/>
              </a:rPr>
              <a:t> </a:t>
            </a:r>
            <a:r>
              <a:rPr dirty="0" sz="1000">
                <a:solidFill>
                  <a:srgbClr val="010202"/>
                </a:solidFill>
                <a:latin typeface="Times New Roman"/>
                <a:cs typeface="Times New Roman"/>
              </a:rPr>
              <a:t>law</a:t>
            </a:r>
            <a:r>
              <a:rPr dirty="0" sz="1000" spc="105">
                <a:solidFill>
                  <a:srgbClr val="010202"/>
                </a:solidFill>
                <a:latin typeface="Times New Roman"/>
                <a:cs typeface="Times New Roman"/>
              </a:rPr>
              <a:t> </a:t>
            </a:r>
            <a:r>
              <a:rPr dirty="0" sz="1000">
                <a:solidFill>
                  <a:srgbClr val="010202"/>
                </a:solidFill>
                <a:latin typeface="Times New Roman"/>
                <a:cs typeface="Times New Roman"/>
              </a:rPr>
              <a:t>as</a:t>
            </a:r>
            <a:r>
              <a:rPr dirty="0" sz="1000" spc="110">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a:t>
            </a:r>
            <a:r>
              <a:rPr dirty="0" baseline="-33333" sz="1125" spc="172" i="1">
                <a:solidFill>
                  <a:srgbClr val="010202"/>
                </a:solidFill>
                <a:latin typeface="Times New Roman"/>
                <a:cs typeface="Times New Roman"/>
              </a:rPr>
              <a:t> </a:t>
            </a:r>
            <a:r>
              <a:rPr dirty="0" sz="1000" spc="-5">
                <a:solidFill>
                  <a:srgbClr val="010202"/>
                </a:solidFill>
                <a:latin typeface="Times New Roman"/>
                <a:cs typeface="Times New Roman"/>
              </a:rPr>
              <a:t>→</a:t>
            </a:r>
            <a:r>
              <a:rPr dirty="0" sz="1000" spc="105">
                <a:solidFill>
                  <a:srgbClr val="010202"/>
                </a:solidFill>
                <a:latin typeface="Times New Roman"/>
                <a:cs typeface="Times New Roman"/>
              </a:rPr>
              <a:t> </a:t>
            </a:r>
            <a:r>
              <a:rPr dirty="0" sz="1000">
                <a:solidFill>
                  <a:srgbClr val="010202"/>
                </a:solidFill>
                <a:latin typeface="Times New Roman"/>
                <a:cs typeface="Times New Roman"/>
              </a:rPr>
              <a:t>0.</a:t>
            </a:r>
            <a:r>
              <a:rPr dirty="0" sz="1000" spc="110">
                <a:solidFill>
                  <a:srgbClr val="010202"/>
                </a:solidFill>
                <a:latin typeface="Times New Roman"/>
                <a:cs typeface="Times New Roman"/>
              </a:rPr>
              <a:t> </a:t>
            </a:r>
            <a:r>
              <a:rPr dirty="0" sz="1000">
                <a:solidFill>
                  <a:srgbClr val="010202"/>
                </a:solidFill>
                <a:latin typeface="Times New Roman"/>
                <a:cs typeface="Times New Roman"/>
              </a:rPr>
              <a:t>In</a:t>
            </a:r>
            <a:r>
              <a:rPr dirty="0" sz="1000" spc="114">
                <a:solidFill>
                  <a:srgbClr val="010202"/>
                </a:solidFill>
                <a:latin typeface="Times New Roman"/>
                <a:cs typeface="Times New Roman"/>
              </a:rPr>
              <a:t> </a:t>
            </a:r>
            <a:r>
              <a:rPr dirty="0" sz="1000">
                <a:solidFill>
                  <a:srgbClr val="010202"/>
                </a:solidFill>
                <a:latin typeface="Times New Roman"/>
                <a:cs typeface="Times New Roman"/>
              </a:rPr>
              <a:t>a</a:t>
            </a:r>
            <a:r>
              <a:rPr dirty="0" sz="1000" spc="105">
                <a:solidFill>
                  <a:srgbClr val="010202"/>
                </a:solidFill>
                <a:latin typeface="Times New Roman"/>
                <a:cs typeface="Times New Roman"/>
              </a:rPr>
              <a:t> </a:t>
            </a:r>
            <a:r>
              <a:rPr dirty="0" sz="1000">
                <a:solidFill>
                  <a:srgbClr val="010202"/>
                </a:solidFill>
                <a:latin typeface="Times New Roman"/>
                <a:cs typeface="Times New Roman"/>
              </a:rPr>
              <a:t>binary</a:t>
            </a:r>
            <a:r>
              <a:rPr dirty="0" sz="1000" spc="105">
                <a:solidFill>
                  <a:srgbClr val="010202"/>
                </a:solidFill>
                <a:latin typeface="Times New Roman"/>
                <a:cs typeface="Times New Roman"/>
              </a:rPr>
              <a:t> </a:t>
            </a:r>
            <a:r>
              <a:rPr dirty="0" sz="1000">
                <a:solidFill>
                  <a:srgbClr val="010202"/>
                </a:solidFill>
                <a:latin typeface="Times New Roman"/>
                <a:cs typeface="Times New Roman"/>
              </a:rPr>
              <a:t>solution</a:t>
            </a:r>
            <a:r>
              <a:rPr dirty="0" sz="1000" spc="110">
                <a:solidFill>
                  <a:srgbClr val="010202"/>
                </a:solidFill>
                <a:latin typeface="Times New Roman"/>
                <a:cs typeface="Times New Roman"/>
              </a:rPr>
              <a:t> </a:t>
            </a:r>
            <a:r>
              <a:rPr dirty="0" sz="1000" spc="-10">
                <a:solidFill>
                  <a:srgbClr val="010202"/>
                </a:solidFill>
                <a:latin typeface="Times New Roman"/>
                <a:cs typeface="Times New Roman"/>
              </a:rPr>
              <a:t>Henry’s</a:t>
            </a:r>
            <a:r>
              <a:rPr dirty="0" sz="1000" spc="110">
                <a:solidFill>
                  <a:srgbClr val="010202"/>
                </a:solidFill>
                <a:latin typeface="Times New Roman"/>
                <a:cs typeface="Times New Roman"/>
              </a:rPr>
              <a:t> </a:t>
            </a:r>
            <a:r>
              <a:rPr dirty="0" sz="1000">
                <a:solidFill>
                  <a:srgbClr val="010202"/>
                </a:solidFill>
                <a:latin typeface="Times New Roman"/>
                <a:cs typeface="Times New Roman"/>
              </a:rPr>
              <a:t>law</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a:p>
            <a:pPr marL="203200" marR="81280">
              <a:lnSpc>
                <a:spcPct val="100000"/>
              </a:lnSpc>
              <a:spcBef>
                <a:spcPts val="375"/>
              </a:spcBef>
            </a:pPr>
            <a:r>
              <a:rPr dirty="0" sz="1000" spc="-5">
                <a:solidFill>
                  <a:srgbClr val="010202"/>
                </a:solidFill>
                <a:latin typeface="Times New Roman"/>
                <a:cs typeface="Times New Roman"/>
              </a:rPr>
              <a:t>obeyed by the solute in that composition range over which </a:t>
            </a:r>
            <a:r>
              <a:rPr dirty="0" sz="1000" spc="-15">
                <a:solidFill>
                  <a:srgbClr val="010202"/>
                </a:solidFill>
                <a:latin typeface="Times New Roman"/>
                <a:cs typeface="Times New Roman"/>
              </a:rPr>
              <a:t>Raoult’s </a:t>
            </a:r>
            <a:r>
              <a:rPr dirty="0" sz="1000" spc="-5">
                <a:solidFill>
                  <a:srgbClr val="010202"/>
                </a:solidFill>
                <a:latin typeface="Times New Roman"/>
                <a:cs typeface="Times New Roman"/>
              </a:rPr>
              <a:t>law is obeyed by  </a:t>
            </a:r>
            <a:r>
              <a:rPr dirty="0" sz="1000">
                <a:solidFill>
                  <a:srgbClr val="010202"/>
                </a:solidFill>
                <a:latin typeface="Times New Roman"/>
                <a:cs typeface="Times New Roman"/>
              </a:rPr>
              <a:t>the</a:t>
            </a:r>
            <a:r>
              <a:rPr dirty="0" sz="1000" spc="-5">
                <a:solidFill>
                  <a:srgbClr val="010202"/>
                </a:solidFill>
                <a:latin typeface="Times New Roman"/>
                <a:cs typeface="Times New Roman"/>
              </a:rPr>
              <a:t> </a:t>
            </a:r>
            <a:r>
              <a:rPr dirty="0" sz="1000">
                <a:solidFill>
                  <a:srgbClr val="010202"/>
                </a:solidFill>
                <a:latin typeface="Times New Roman"/>
                <a:cs typeface="Times New Roman"/>
              </a:rPr>
              <a:t>solvent.</a:t>
            </a:r>
            <a:endParaRPr sz="1000">
              <a:latin typeface="Times New Roman"/>
              <a:cs typeface="Times New Roman"/>
            </a:endParaRPr>
          </a:p>
          <a:p>
            <a:pPr marL="203200" marR="81280" indent="-127000">
              <a:lnSpc>
                <a:spcPct val="100000"/>
              </a:lnSpc>
              <a:buAutoNum type="arabicPeriod" startAt="3"/>
              <a:tabLst>
                <a:tab pos="208279" algn="l"/>
              </a:tabLst>
            </a:pPr>
            <a:r>
              <a:rPr dirty="0" sz="1000">
                <a:solidFill>
                  <a:srgbClr val="010202"/>
                </a:solidFill>
                <a:latin typeface="Times New Roman"/>
                <a:cs typeface="Times New Roman"/>
              </a:rPr>
              <a:t>The activity of the component </a:t>
            </a:r>
            <a:r>
              <a:rPr dirty="0" sz="1000" i="1">
                <a:solidFill>
                  <a:srgbClr val="010202"/>
                </a:solidFill>
                <a:latin typeface="Times New Roman"/>
                <a:cs typeface="Times New Roman"/>
              </a:rPr>
              <a:t>i </a:t>
            </a:r>
            <a:r>
              <a:rPr dirty="0" sz="1000" spc="-5">
                <a:solidFill>
                  <a:srgbClr val="010202"/>
                </a:solidFill>
                <a:latin typeface="Times New Roman"/>
                <a:cs typeface="Times New Roman"/>
              </a:rPr>
              <a:t>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solution, with respect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given standard state, is  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ratio</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vapor</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pressure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20">
                <a:solidFill>
                  <a:srgbClr val="010202"/>
                </a:solidFill>
                <a:latin typeface="Times New Roman"/>
                <a:cs typeface="Times New Roman"/>
              </a:rPr>
              <a:t> </a:t>
            </a:r>
            <a:r>
              <a:rPr dirty="0" sz="1000" i="1">
                <a:solidFill>
                  <a:srgbClr val="010202"/>
                </a:solidFill>
                <a:latin typeface="Times New Roman"/>
                <a:cs typeface="Times New Roman"/>
              </a:rPr>
              <a:t>i</a:t>
            </a:r>
            <a:r>
              <a:rPr dirty="0" sz="1000" spc="15" i="1">
                <a:solidFill>
                  <a:srgbClr val="010202"/>
                </a:solidFill>
                <a:latin typeface="Times New Roman"/>
                <a:cs typeface="Times New Roman"/>
              </a:rPr>
              <a:t> </a:t>
            </a:r>
            <a:r>
              <a:rPr dirty="0" sz="1000" spc="-15">
                <a:solidFill>
                  <a:srgbClr val="010202"/>
                </a:solidFill>
                <a:latin typeface="Times New Roman"/>
                <a:cs typeface="Times New Roman"/>
              </a:rPr>
              <a:t>(strictly,</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fugacity</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20">
                <a:solidFill>
                  <a:srgbClr val="010202"/>
                </a:solidFill>
                <a:latin typeface="Times New Roman"/>
                <a:cs typeface="Times New Roman"/>
              </a:rPr>
              <a:t> </a:t>
            </a:r>
            <a:r>
              <a:rPr dirty="0" sz="1000" i="1">
                <a:solidFill>
                  <a:srgbClr val="010202"/>
                </a:solidFill>
                <a:latin typeface="Times New Roman"/>
                <a:cs typeface="Times New Roman"/>
              </a:rPr>
              <a:t>i</a:t>
            </a:r>
            <a:r>
              <a:rPr dirty="0" sz="1000">
                <a:solidFill>
                  <a:srgbClr val="010202"/>
                </a:solidFill>
                <a:latin typeface="Times New Roman"/>
                <a:cs typeface="Times New Roman"/>
              </a:rPr>
              <a:t>)</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exerted</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solution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to</a:t>
            </a:r>
            <a:endParaRPr sz="1000">
              <a:latin typeface="Times New Roman"/>
              <a:cs typeface="Times New Roman"/>
            </a:endParaRPr>
          </a:p>
          <a:p>
            <a:pPr marL="202565" marR="81915">
              <a:lnSpc>
                <a:spcPct val="125000"/>
              </a:lnSpc>
              <a:tabLst>
                <a:tab pos="2285365" algn="l"/>
              </a:tabLst>
            </a:pPr>
            <a:r>
              <a:rPr dirty="0" sz="1000" spc="-5">
                <a:solidFill>
                  <a:srgbClr val="010202"/>
                </a:solidFill>
                <a:latin typeface="Times New Roman"/>
                <a:cs typeface="Times New Roman"/>
              </a:rPr>
              <a:t>the vapor pressure (the fugacity) of </a:t>
            </a:r>
            <a:r>
              <a:rPr dirty="0" sz="1000" i="1">
                <a:solidFill>
                  <a:srgbClr val="010202"/>
                </a:solidFill>
                <a:latin typeface="Times New Roman"/>
                <a:cs typeface="Times New Roman"/>
              </a:rPr>
              <a:t>i </a:t>
            </a:r>
            <a:r>
              <a:rPr dirty="0" sz="1000" spc="-5">
                <a:solidFill>
                  <a:srgbClr val="010202"/>
                </a:solidFill>
                <a:latin typeface="Times New Roman"/>
                <a:cs typeface="Times New Roman"/>
              </a:rPr>
              <a:t>in the given standard state. If the standard state is  chosen as being pure</a:t>
            </a:r>
            <a:r>
              <a:rPr dirty="0" sz="1000" spc="5">
                <a:solidFill>
                  <a:srgbClr val="010202"/>
                </a:solidFill>
                <a:latin typeface="Times New Roman"/>
                <a:cs typeface="Times New Roman"/>
              </a:rPr>
              <a:t> </a:t>
            </a:r>
            <a:r>
              <a:rPr dirty="0" sz="1000" spc="-5" i="1">
                <a:solidFill>
                  <a:srgbClr val="010202"/>
                </a:solidFill>
                <a:latin typeface="Times New Roman"/>
                <a:cs typeface="Times New Roman"/>
              </a:rPr>
              <a:t>i,</a:t>
            </a:r>
            <a:r>
              <a:rPr dirty="0" sz="1000" spc="5" i="1">
                <a:solidFill>
                  <a:srgbClr val="010202"/>
                </a:solidFill>
                <a:latin typeface="Times New Roman"/>
                <a:cs typeface="Times New Roman"/>
              </a:rPr>
              <a:t> </a:t>
            </a:r>
            <a:r>
              <a:rPr dirty="0" sz="1000">
                <a:solidFill>
                  <a:srgbClr val="010202"/>
                </a:solidFill>
                <a:latin typeface="Times New Roman"/>
                <a:cs typeface="Times New Roman"/>
              </a:rPr>
              <a:t>then	</a:t>
            </a:r>
            <a:r>
              <a:rPr dirty="0" baseline="2777" sz="1500">
                <a:solidFill>
                  <a:srgbClr val="010202"/>
                </a:solidFill>
                <a:latin typeface="Times New Roman"/>
                <a:cs typeface="Times New Roman"/>
              </a:rPr>
              <a:t>. </a:t>
            </a:r>
            <a:r>
              <a:rPr dirty="0" baseline="2777" sz="1500" spc="-7">
                <a:solidFill>
                  <a:srgbClr val="010202"/>
                </a:solidFill>
                <a:latin typeface="Times New Roman"/>
                <a:cs typeface="Times New Roman"/>
              </a:rPr>
              <a:t>An activity is</a:t>
            </a:r>
            <a:r>
              <a:rPr dirty="0" baseline="2777" sz="1500" spc="-22">
                <a:solidFill>
                  <a:srgbClr val="010202"/>
                </a:solidFill>
                <a:latin typeface="Times New Roman"/>
                <a:cs typeface="Times New Roman"/>
              </a:rPr>
              <a:t> </a:t>
            </a:r>
            <a:r>
              <a:rPr dirty="0" baseline="2777" sz="1500" spc="-7">
                <a:solidFill>
                  <a:srgbClr val="010202"/>
                </a:solidFill>
                <a:latin typeface="Times New Roman"/>
                <a:cs typeface="Times New Roman"/>
              </a:rPr>
              <a:t>thus</a:t>
            </a:r>
            <a:endParaRPr baseline="2777" sz="1500">
              <a:latin typeface="Times New Roman"/>
              <a:cs typeface="Times New Roman"/>
            </a:endParaRPr>
          </a:p>
        </p:txBody>
      </p:sp>
      <p:sp>
        <p:nvSpPr>
          <p:cNvPr id="9" name="object 9"/>
          <p:cNvSpPr/>
          <p:nvPr/>
        </p:nvSpPr>
        <p:spPr>
          <a:xfrm>
            <a:off x="2076983" y="7278154"/>
            <a:ext cx="561975" cy="133350"/>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376053" y="403223"/>
            <a:ext cx="166623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301</a:t>
            </a:r>
            <a:endParaRPr sz="1000">
              <a:latin typeface="Times New Roman"/>
              <a:cs typeface="Times New Roman"/>
            </a:endParaRPr>
          </a:p>
        </p:txBody>
      </p:sp>
      <p:sp>
        <p:nvSpPr>
          <p:cNvPr id="3" name="object 3"/>
          <p:cNvSpPr/>
          <p:nvPr/>
        </p:nvSpPr>
        <p:spPr>
          <a:xfrm>
            <a:off x="847725" y="741680"/>
            <a:ext cx="3800475" cy="26384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580011" y="5619915"/>
            <a:ext cx="2075180" cy="327025"/>
          </a:xfrm>
          <a:prstGeom prst="rect">
            <a:avLst/>
          </a:prstGeom>
        </p:spPr>
        <p:txBody>
          <a:bodyPr wrap="square" lIns="0" tIns="20320" rIns="0" bIns="0" rtlCol="0" vert="horz">
            <a:spAutoFit/>
          </a:bodyPr>
          <a:lstStyle/>
          <a:p>
            <a:pPr marL="12700" marR="5080" indent="3810">
              <a:lnSpc>
                <a:spcPts val="1170"/>
              </a:lnSpc>
              <a:spcBef>
                <a:spcPts val="160"/>
              </a:spcBef>
            </a:pPr>
            <a:r>
              <a:rPr dirty="0" sz="1000" spc="-5">
                <a:solidFill>
                  <a:srgbClr val="010202"/>
                </a:solidFill>
                <a:latin typeface="Times New Roman"/>
                <a:cs typeface="Times New Roman"/>
              </a:rPr>
              <a:t>with respect to the standard state, as  molar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solution of</a:t>
            </a:r>
            <a:r>
              <a:rPr dirty="0" sz="1000" spc="-45">
                <a:solidFill>
                  <a:srgbClr val="010202"/>
                </a:solidFill>
                <a:latin typeface="Times New Roman"/>
                <a:cs typeface="Times New Roman"/>
              </a:rPr>
              <a:t> </a:t>
            </a:r>
            <a:r>
              <a:rPr dirty="0" sz="1000" i="1">
                <a:solidFill>
                  <a:srgbClr val="010202"/>
                </a:solidFill>
                <a:latin typeface="Times New Roman"/>
                <a:cs typeface="Times New Roman"/>
              </a:rPr>
              <a:t>i</a:t>
            </a:r>
            <a:r>
              <a:rPr dirty="0" sz="1000">
                <a:solidFill>
                  <a:srgbClr val="010202"/>
                </a:solidFill>
                <a:latin typeface="Times New Roman"/>
                <a:cs typeface="Times New Roman"/>
              </a:rPr>
              <a:t>.</a:t>
            </a:r>
            <a:endParaRPr sz="1000">
              <a:latin typeface="Times New Roman"/>
              <a:cs typeface="Times New Roman"/>
            </a:endParaRPr>
          </a:p>
        </p:txBody>
      </p:sp>
      <p:sp>
        <p:nvSpPr>
          <p:cNvPr id="5" name="object 5"/>
          <p:cNvSpPr txBox="1"/>
          <p:nvPr/>
        </p:nvSpPr>
        <p:spPr>
          <a:xfrm>
            <a:off x="680341" y="5921032"/>
            <a:ext cx="4345305" cy="330200"/>
          </a:xfrm>
          <a:prstGeom prst="rect">
            <a:avLst/>
          </a:prstGeom>
        </p:spPr>
        <p:txBody>
          <a:bodyPr wrap="square" lIns="0" tIns="12700" rIns="0" bIns="0" rtlCol="0" vert="horz">
            <a:spAutoFit/>
          </a:bodyPr>
          <a:lstStyle/>
          <a:p>
            <a:pPr marL="12700" marR="5080">
              <a:lnSpc>
                <a:spcPct val="100000"/>
              </a:lnSpc>
              <a:spcBef>
                <a:spcPts val="100"/>
              </a:spcBef>
            </a:pPr>
            <a:r>
              <a:rPr dirty="0" sz="1000" spc="-5">
                <a:solidFill>
                  <a:srgbClr val="010202"/>
                </a:solidFill>
                <a:latin typeface="Times New Roman"/>
                <a:cs typeface="Times New Roman"/>
              </a:rPr>
              <a:t>The change in the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accompanying the formation 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a:t>
            </a:r>
            <a:r>
              <a:rPr dirty="0" sz="1000">
                <a:solidFill>
                  <a:srgbClr val="010202"/>
                </a:solidFill>
                <a:latin typeface="Times New Roman"/>
                <a:cs typeface="Times New Roman"/>
              </a:rPr>
              <a:t>solution from the pure components </a:t>
            </a:r>
            <a:r>
              <a:rPr dirty="0" sz="1000" i="1">
                <a:solidFill>
                  <a:srgbClr val="010202"/>
                </a:solidFill>
                <a:latin typeface="Times New Roman"/>
                <a:cs typeface="Times New Roman"/>
              </a:rPr>
              <a:t>i </a:t>
            </a:r>
            <a:r>
              <a:rPr dirty="0" sz="1000">
                <a:solidFill>
                  <a:srgbClr val="010202"/>
                </a:solidFill>
                <a:latin typeface="Times New Roman"/>
                <a:cs typeface="Times New Roman"/>
              </a:rPr>
              <a:t>(called the integral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change)</a:t>
            </a:r>
            <a:r>
              <a:rPr dirty="0" sz="1000" spc="-90">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p:txBody>
      </p:sp>
      <p:sp>
        <p:nvSpPr>
          <p:cNvPr id="6" name="object 6"/>
          <p:cNvSpPr txBox="1"/>
          <p:nvPr/>
        </p:nvSpPr>
        <p:spPr>
          <a:xfrm>
            <a:off x="2547749" y="6478308"/>
            <a:ext cx="2527935" cy="230504"/>
          </a:xfrm>
          <a:prstGeom prst="rect">
            <a:avLst/>
          </a:prstGeom>
        </p:spPr>
        <p:txBody>
          <a:bodyPr wrap="square" lIns="0" tIns="12700" rIns="0" bIns="0" rtlCol="0" vert="horz">
            <a:spAutoFit/>
          </a:bodyPr>
          <a:lstStyle/>
          <a:p>
            <a:pPr marL="50800">
              <a:lnSpc>
                <a:spcPts val="955"/>
              </a:lnSpc>
              <a:spcBef>
                <a:spcPts val="100"/>
              </a:spcBef>
            </a:pPr>
            <a:r>
              <a:rPr dirty="0" sz="1000" spc="-5">
                <a:solidFill>
                  <a:srgbClr val="010202"/>
                </a:solidFill>
                <a:latin typeface="Times New Roman"/>
                <a:cs typeface="Times New Roman"/>
              </a:rPr>
              <a:t>ln</a:t>
            </a:r>
            <a:r>
              <a:rPr dirty="0" sz="1000" spc="95">
                <a:solidFill>
                  <a:srgbClr val="010202"/>
                </a:solidFill>
                <a:latin typeface="Times New Roman"/>
                <a:cs typeface="Times New Roman"/>
              </a:rPr>
              <a:t> </a:t>
            </a:r>
            <a:r>
              <a:rPr dirty="0" sz="1000" i="1">
                <a:solidFill>
                  <a:srgbClr val="010202"/>
                </a:solidFill>
                <a:latin typeface="Times New Roman"/>
                <a:cs typeface="Times New Roman"/>
              </a:rPr>
              <a:t>a</a:t>
            </a:r>
            <a:r>
              <a:rPr dirty="0" sz="1000" spc="200" i="1">
                <a:solidFill>
                  <a:srgbClr val="010202"/>
                </a:solidFill>
                <a:latin typeface="Times New Roman"/>
                <a:cs typeface="Times New Roman"/>
              </a:rPr>
              <a:t> </a:t>
            </a:r>
            <a:r>
              <a:rPr dirty="0" sz="1000">
                <a:solidFill>
                  <a:srgbClr val="010202"/>
                </a:solidFill>
                <a:latin typeface="Times New Roman"/>
                <a:cs typeface="Times New Roman"/>
              </a:rPr>
              <a:t>,</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then</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RT</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X</a:t>
            </a:r>
            <a:r>
              <a:rPr dirty="0" sz="1000" spc="65" i="1">
                <a:solidFill>
                  <a:srgbClr val="010202"/>
                </a:solidFill>
                <a:latin typeface="Times New Roman"/>
                <a:cs typeface="Times New Roman"/>
              </a:rPr>
              <a:t> </a:t>
            </a:r>
            <a:r>
              <a:rPr dirty="0" sz="1000" spc="-5">
                <a:solidFill>
                  <a:srgbClr val="010202"/>
                </a:solidFill>
                <a:latin typeface="Times New Roman"/>
                <a:cs typeface="Times New Roman"/>
              </a:rPr>
              <a:t>ln</a:t>
            </a:r>
            <a:r>
              <a:rPr dirty="0" sz="1000" spc="10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210" i="1">
                <a:solidFill>
                  <a:srgbClr val="010202"/>
                </a:solidFill>
                <a:latin typeface="Times New Roman"/>
                <a:cs typeface="Times New Roman"/>
              </a:rPr>
              <a:t> </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sz="1000" spc="65" i="1">
                <a:solidFill>
                  <a:srgbClr val="010202"/>
                </a:solidFill>
                <a:latin typeface="Times New Roman"/>
                <a:cs typeface="Times New Roman"/>
              </a:rPr>
              <a:t> </a:t>
            </a:r>
            <a:r>
              <a:rPr dirty="0" sz="1000" spc="-5">
                <a:solidFill>
                  <a:srgbClr val="010202"/>
                </a:solidFill>
                <a:latin typeface="Times New Roman"/>
                <a:cs typeface="Times New Roman"/>
              </a:rPr>
              <a:t>ln</a:t>
            </a:r>
            <a:r>
              <a:rPr dirty="0" sz="1000" spc="105">
                <a:solidFill>
                  <a:srgbClr val="010202"/>
                </a:solidFill>
                <a:latin typeface="Times New Roman"/>
                <a:cs typeface="Times New Roman"/>
              </a:rPr>
              <a:t> </a:t>
            </a:r>
            <a:r>
              <a:rPr dirty="0" sz="1000" i="1">
                <a:solidFill>
                  <a:srgbClr val="010202"/>
                </a:solidFill>
                <a:latin typeface="Times New Roman"/>
                <a:cs typeface="Times New Roman"/>
              </a:rPr>
              <a:t>a</a:t>
            </a:r>
            <a:r>
              <a:rPr dirty="0" sz="1000" spc="215" i="1">
                <a:solidFill>
                  <a:srgbClr val="010202"/>
                </a:solidFill>
                <a:latin typeface="Times New Roman"/>
                <a:cs typeface="Times New Roman"/>
              </a:rPr>
              <a:t> </a:t>
            </a:r>
            <a:r>
              <a:rPr dirty="0" sz="1000">
                <a:solidFill>
                  <a:srgbClr val="010202"/>
                </a:solidFill>
                <a:latin typeface="Times New Roman"/>
                <a:cs typeface="Times New Roman"/>
              </a:rPr>
              <a:t>).</a:t>
            </a:r>
            <a:r>
              <a:rPr dirty="0" sz="1000" spc="100">
                <a:solidFill>
                  <a:srgbClr val="010202"/>
                </a:solidFill>
                <a:latin typeface="Times New Roman"/>
                <a:cs typeface="Times New Roman"/>
              </a:rPr>
              <a:t> </a:t>
            </a:r>
            <a:r>
              <a:rPr dirty="0" sz="1000">
                <a:solidFill>
                  <a:srgbClr val="010202"/>
                </a:solidFill>
                <a:latin typeface="Times New Roman"/>
                <a:cs typeface="Times New Roman"/>
              </a:rPr>
              <a:t>In</a:t>
            </a:r>
            <a:r>
              <a:rPr dirty="0" sz="1000" spc="100">
                <a:solidFill>
                  <a:srgbClr val="010202"/>
                </a:solidFill>
                <a:latin typeface="Times New Roman"/>
                <a:cs typeface="Times New Roman"/>
              </a:rPr>
              <a:t> </a:t>
            </a:r>
            <a:r>
              <a:rPr dirty="0" sz="1000">
                <a:solidFill>
                  <a:srgbClr val="010202"/>
                </a:solidFill>
                <a:latin typeface="Times New Roman"/>
                <a:cs typeface="Times New Roman"/>
              </a:rPr>
              <a:t>a</a:t>
            </a:r>
            <a:endParaRPr sz="1000">
              <a:latin typeface="Times New Roman"/>
              <a:cs typeface="Times New Roman"/>
            </a:endParaRPr>
          </a:p>
          <a:p>
            <a:pPr marL="257810">
              <a:lnSpc>
                <a:spcPts val="655"/>
              </a:lnSpc>
              <a:tabLst>
                <a:tab pos="1259205" algn="l"/>
                <a:tab pos="1570355" algn="l"/>
                <a:tab pos="1778000" algn="l"/>
                <a:tab pos="2090420" algn="l"/>
              </a:tabLst>
            </a:pPr>
            <a:r>
              <a:rPr dirty="0" sz="750" spc="15" i="1">
                <a:solidFill>
                  <a:srgbClr val="010202"/>
                </a:solidFill>
                <a:latin typeface="Times New Roman"/>
                <a:cs typeface="Times New Roman"/>
              </a:rPr>
              <a:t>A	A	A	B	B</a:t>
            </a:r>
            <a:endParaRPr sz="750">
              <a:latin typeface="Times New Roman"/>
              <a:cs typeface="Times New Roman"/>
            </a:endParaRPr>
          </a:p>
        </p:txBody>
      </p:sp>
      <p:sp>
        <p:nvSpPr>
          <p:cNvPr id="7" name="object 7"/>
          <p:cNvSpPr/>
          <p:nvPr/>
        </p:nvSpPr>
        <p:spPr>
          <a:xfrm>
            <a:off x="1234541" y="5253570"/>
            <a:ext cx="933450" cy="161925"/>
          </a:xfrm>
          <a:prstGeom prst="rect">
            <a:avLst/>
          </a:prstGeom>
          <a:blipFill>
            <a:blip r:embed="rId3" cstate="print"/>
            <a:stretch>
              <a:fillRect/>
            </a:stretch>
          </a:blipFill>
        </p:spPr>
        <p:txBody>
          <a:bodyPr wrap="square" lIns="0" tIns="0" rIns="0" bIns="0" rtlCol="0"/>
          <a:lstStyle/>
          <a:p/>
        </p:txBody>
      </p:sp>
      <p:sp>
        <p:nvSpPr>
          <p:cNvPr id="8" name="object 8"/>
          <p:cNvSpPr/>
          <p:nvPr/>
        </p:nvSpPr>
        <p:spPr>
          <a:xfrm>
            <a:off x="4003141" y="5253570"/>
            <a:ext cx="942975" cy="161925"/>
          </a:xfrm>
          <a:prstGeom prst="rect">
            <a:avLst/>
          </a:prstGeom>
          <a:blipFill>
            <a:blip r:embed="rId4" cstate="print"/>
            <a:stretch>
              <a:fillRect/>
            </a:stretch>
          </a:blipFill>
        </p:spPr>
        <p:txBody>
          <a:bodyPr wrap="square" lIns="0" tIns="0" rIns="0" bIns="0" rtlCol="0"/>
          <a:lstStyle/>
          <a:p/>
        </p:txBody>
      </p:sp>
      <p:sp>
        <p:nvSpPr>
          <p:cNvPr id="9" name="object 9"/>
          <p:cNvSpPr/>
          <p:nvPr/>
        </p:nvSpPr>
        <p:spPr>
          <a:xfrm>
            <a:off x="2467076" y="5634570"/>
            <a:ext cx="666750" cy="152400"/>
          </a:xfrm>
          <a:prstGeom prst="rect">
            <a:avLst/>
          </a:prstGeom>
          <a:blipFill>
            <a:blip r:embed="rId5" cstate="print"/>
            <a:stretch>
              <a:fillRect/>
            </a:stretch>
          </a:blipFill>
        </p:spPr>
        <p:txBody>
          <a:bodyPr wrap="square" lIns="0" tIns="0" rIns="0" bIns="0" rtlCol="0"/>
          <a:lstStyle/>
          <a:p/>
        </p:txBody>
      </p:sp>
      <p:sp>
        <p:nvSpPr>
          <p:cNvPr id="10" name="object 10"/>
          <p:cNvSpPr/>
          <p:nvPr/>
        </p:nvSpPr>
        <p:spPr>
          <a:xfrm>
            <a:off x="3691356" y="5625045"/>
            <a:ext cx="276225" cy="161925"/>
          </a:xfrm>
          <a:prstGeom prst="rect">
            <a:avLst/>
          </a:prstGeom>
          <a:blipFill>
            <a:blip r:embed="rId6" cstate="print"/>
            <a:stretch>
              <a:fillRect/>
            </a:stretch>
          </a:blipFill>
        </p:spPr>
        <p:txBody>
          <a:bodyPr wrap="square" lIns="0" tIns="0" rIns="0" bIns="0" rtlCol="0"/>
          <a:lstStyle/>
          <a:p/>
        </p:txBody>
      </p:sp>
      <p:sp>
        <p:nvSpPr>
          <p:cNvPr id="11" name="object 11"/>
          <p:cNvSpPr txBox="1"/>
          <p:nvPr/>
        </p:nvSpPr>
        <p:spPr>
          <a:xfrm>
            <a:off x="3131502" y="5605373"/>
            <a:ext cx="1906270" cy="177800"/>
          </a:xfrm>
          <a:prstGeom prst="rect">
            <a:avLst/>
          </a:prstGeom>
        </p:spPr>
        <p:txBody>
          <a:bodyPr wrap="square" lIns="0" tIns="12700" rIns="0" bIns="0" rtlCol="0" vert="horz">
            <a:spAutoFit/>
          </a:bodyPr>
          <a:lstStyle/>
          <a:p>
            <a:pPr marL="50800">
              <a:lnSpc>
                <a:spcPct val="100000"/>
              </a:lnSpc>
              <a:spcBef>
                <a:spcPts val="100"/>
              </a:spcBef>
              <a:tabLst>
                <a:tab pos="893444" algn="l"/>
              </a:tabLst>
            </a:pPr>
            <a:r>
              <a:rPr dirty="0" sz="1000" spc="-5">
                <a:solidFill>
                  <a:srgbClr val="010202"/>
                </a:solidFill>
                <a:latin typeface="Times New Roman"/>
                <a:cs typeface="Times New Roman"/>
              </a:rPr>
              <a:t>ln</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i</a:t>
            </a:r>
            <a:r>
              <a:rPr dirty="0" sz="1000" i="1">
                <a:solidFill>
                  <a:srgbClr val="010202"/>
                </a:solidFill>
                <a:latin typeface="Times New Roman"/>
                <a:cs typeface="Times New Roman"/>
              </a:rPr>
              <a:t>,</a:t>
            </a:r>
            <a:r>
              <a:rPr dirty="0" sz="1000" spc="35" i="1">
                <a:solidFill>
                  <a:srgbClr val="010202"/>
                </a:solidFill>
                <a:latin typeface="Times New Roman"/>
                <a:cs typeface="Times New Roman"/>
              </a:rPr>
              <a:t> </a:t>
            </a:r>
            <a:r>
              <a:rPr dirty="0" sz="1000" spc="-5">
                <a:solidFill>
                  <a:srgbClr val="010202"/>
                </a:solidFill>
                <a:latin typeface="Times New Roman"/>
                <a:cs typeface="Times New Roman"/>
              </a:rPr>
              <a:t>and	is called the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partial</a:t>
            </a:r>
            <a:endParaRPr sz="1000">
              <a:latin typeface="Times New Roman"/>
              <a:cs typeface="Times New Roman"/>
            </a:endParaRPr>
          </a:p>
        </p:txBody>
      </p:sp>
      <p:sp>
        <p:nvSpPr>
          <p:cNvPr id="12" name="object 12"/>
          <p:cNvSpPr/>
          <p:nvPr/>
        </p:nvSpPr>
        <p:spPr>
          <a:xfrm>
            <a:off x="677862" y="6303429"/>
            <a:ext cx="981075" cy="161925"/>
          </a:xfrm>
          <a:prstGeom prst="rect">
            <a:avLst/>
          </a:prstGeom>
          <a:blipFill>
            <a:blip r:embed="rId7" cstate="print"/>
            <a:stretch>
              <a:fillRect/>
            </a:stretch>
          </a:blipFill>
        </p:spPr>
        <p:txBody>
          <a:bodyPr wrap="square" lIns="0" tIns="0" rIns="0" bIns="0" rtlCol="0"/>
          <a:lstStyle/>
          <a:p/>
        </p:txBody>
      </p:sp>
      <p:sp>
        <p:nvSpPr>
          <p:cNvPr id="13" name="object 13"/>
          <p:cNvSpPr txBox="1"/>
          <p:nvPr/>
        </p:nvSpPr>
        <p:spPr>
          <a:xfrm>
            <a:off x="1646199" y="6258280"/>
            <a:ext cx="3349625" cy="177800"/>
          </a:xfrm>
          <a:prstGeom prst="rect">
            <a:avLst/>
          </a:prstGeom>
        </p:spPr>
        <p:txBody>
          <a:bodyPr wrap="square" lIns="0" tIns="12700" rIns="0" bIns="0" rtlCol="0" vert="horz">
            <a:spAutoFit/>
          </a:bodyPr>
          <a:lstStyle/>
          <a:p>
            <a:pPr marL="38100">
              <a:lnSpc>
                <a:spcPct val="100000"/>
              </a:lnSpc>
              <a:spcBef>
                <a:spcPts val="100"/>
              </a:spcBef>
              <a:tabLst>
                <a:tab pos="298450" algn="l"/>
                <a:tab pos="640080" algn="l"/>
                <a:tab pos="1090930" algn="l"/>
                <a:tab pos="1467485" algn="l"/>
                <a:tab pos="1851660" algn="l"/>
                <a:tab pos="2404110" algn="l"/>
                <a:tab pos="2883535" algn="l"/>
              </a:tabLst>
            </a:pPr>
            <a:r>
              <a:rPr dirty="0" sz="1000">
                <a:solidFill>
                  <a:srgbClr val="010202"/>
                </a:solidFill>
                <a:latin typeface="Times New Roman"/>
                <a:cs typeface="Times New Roman"/>
              </a:rPr>
              <a:t>,	</a:t>
            </a:r>
            <a:r>
              <a:rPr dirty="0" sz="1000" spc="-5">
                <a:solidFill>
                  <a:srgbClr val="010202"/>
                </a:solidFill>
                <a:latin typeface="Times New Roman"/>
                <a:cs typeface="Times New Roman"/>
              </a:rPr>
              <a:t>so	that,	for	the	binary	</a:t>
            </a:r>
            <a:r>
              <a:rPr dirty="0" sz="1000" i="1">
                <a:solidFill>
                  <a:srgbClr val="010202"/>
                </a:solidFill>
                <a:latin typeface="Times New Roman"/>
                <a:cs typeface="Times New Roman"/>
              </a:rPr>
              <a:t>A–B,	</a:t>
            </a:r>
            <a:r>
              <a:rPr dirty="0" sz="1000">
                <a:solidFill>
                  <a:srgbClr val="010202"/>
                </a:solidFill>
                <a:latin typeface="Times New Roman"/>
                <a:cs typeface="Times New Roman"/>
              </a:rPr>
              <a:t>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endParaRPr sz="1000">
              <a:latin typeface="Times New Roman"/>
              <a:cs typeface="Times New Roman"/>
            </a:endParaRPr>
          </a:p>
        </p:txBody>
      </p:sp>
      <p:sp>
        <p:nvSpPr>
          <p:cNvPr id="14" name="object 14"/>
          <p:cNvSpPr txBox="1"/>
          <p:nvPr/>
        </p:nvSpPr>
        <p:spPr>
          <a:xfrm>
            <a:off x="4932324" y="6344639"/>
            <a:ext cx="85725" cy="143510"/>
          </a:xfrm>
          <a:prstGeom prst="rect">
            <a:avLst/>
          </a:prstGeom>
        </p:spPr>
        <p:txBody>
          <a:bodyPr wrap="square" lIns="0" tIns="15875" rIns="0" bIns="0" rtlCol="0" vert="horz">
            <a:spAutoFit/>
          </a:bodyPr>
          <a:lstStyle/>
          <a:p>
            <a:pPr marL="12700">
              <a:lnSpc>
                <a:spcPct val="100000"/>
              </a:lnSpc>
              <a:spcBef>
                <a:spcPts val="125"/>
              </a:spcBef>
            </a:pPr>
            <a:r>
              <a:rPr dirty="0" sz="750" spc="15" i="1">
                <a:solidFill>
                  <a:srgbClr val="010202"/>
                </a:solidFill>
                <a:latin typeface="Times New Roman"/>
                <a:cs typeface="Times New Roman"/>
              </a:rPr>
              <a:t>A</a:t>
            </a:r>
            <a:endParaRPr sz="750">
              <a:latin typeface="Times New Roman"/>
              <a:cs typeface="Times New Roman"/>
            </a:endParaRPr>
          </a:p>
        </p:txBody>
      </p:sp>
      <p:sp>
        <p:nvSpPr>
          <p:cNvPr id="15" name="object 15"/>
          <p:cNvSpPr/>
          <p:nvPr/>
        </p:nvSpPr>
        <p:spPr>
          <a:xfrm>
            <a:off x="681570" y="6497104"/>
            <a:ext cx="1828800" cy="180975"/>
          </a:xfrm>
          <a:prstGeom prst="rect">
            <a:avLst/>
          </a:prstGeom>
          <a:blipFill>
            <a:blip r:embed="rId8" cstate="print"/>
            <a:stretch>
              <a:fillRect/>
            </a:stretch>
          </a:blipFill>
        </p:spPr>
        <p:txBody>
          <a:bodyPr wrap="square" lIns="0" tIns="0" rIns="0" bIns="0" rtlCol="0"/>
          <a:lstStyle/>
          <a:p/>
        </p:txBody>
      </p:sp>
      <p:sp>
        <p:nvSpPr>
          <p:cNvPr id="16" name="object 16"/>
          <p:cNvSpPr txBox="1"/>
          <p:nvPr/>
        </p:nvSpPr>
        <p:spPr>
          <a:xfrm>
            <a:off x="393712" y="3479837"/>
            <a:ext cx="4699635" cy="2099310"/>
          </a:xfrm>
          <a:prstGeom prst="rect">
            <a:avLst/>
          </a:prstGeom>
        </p:spPr>
        <p:txBody>
          <a:bodyPr wrap="square" lIns="0" tIns="12700" rIns="0" bIns="0" rtlCol="0" vert="horz">
            <a:spAutoFit/>
          </a:bodyPr>
          <a:lstStyle/>
          <a:p>
            <a:pPr marL="228600" marR="347980" indent="-635">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9.27 </a:t>
            </a:r>
            <a:r>
              <a:rPr dirty="0" sz="1000">
                <a:solidFill>
                  <a:srgbClr val="010202"/>
                </a:solidFill>
                <a:latin typeface="Times New Roman"/>
                <a:cs typeface="Times New Roman"/>
              </a:rPr>
              <a:t>The variation, with composition, of </a:t>
            </a:r>
            <a:r>
              <a:rPr dirty="0" sz="1000" spc="50">
                <a:solidFill>
                  <a:srgbClr val="010202"/>
                </a:solidFill>
                <a:latin typeface="Times New Roman"/>
                <a:cs typeface="Times New Roman"/>
              </a:rPr>
              <a:t>fi, </a:t>
            </a:r>
            <a:r>
              <a:rPr dirty="0" sz="1000">
                <a:solidFill>
                  <a:srgbClr val="010202"/>
                </a:solidFill>
                <a:latin typeface="Times New Roman"/>
                <a:cs typeface="Times New Roman"/>
              </a:rPr>
              <a:t>calculated from  experimental measurements of O</a:t>
            </a:r>
            <a:r>
              <a:rPr dirty="0" sz="1000" i="1">
                <a:solidFill>
                  <a:srgbClr val="010202"/>
                </a:solidFill>
                <a:latin typeface="Times New Roman"/>
                <a:cs typeface="Times New Roman"/>
              </a:rPr>
              <a:t>G</a:t>
            </a:r>
            <a:r>
              <a:rPr dirty="0" baseline="32407" sz="900" i="1">
                <a:solidFill>
                  <a:srgbClr val="010202"/>
                </a:solidFill>
                <a:latin typeface="Times New Roman"/>
                <a:cs typeface="Times New Roman"/>
              </a:rPr>
              <a:t>M </a:t>
            </a:r>
            <a:r>
              <a:rPr dirty="0" sz="1000">
                <a:solidFill>
                  <a:srgbClr val="010202"/>
                </a:solidFill>
                <a:latin typeface="Times New Roman"/>
                <a:cs typeface="Times New Roman"/>
              </a:rPr>
              <a:t>in the system </a:t>
            </a:r>
            <a:r>
              <a:rPr dirty="0" sz="1000" spc="-5">
                <a:solidFill>
                  <a:srgbClr val="010202"/>
                </a:solidFill>
                <a:latin typeface="Times New Roman"/>
                <a:cs typeface="Times New Roman"/>
              </a:rPr>
              <a:t>Ag–Au </a:t>
            </a:r>
            <a:r>
              <a:rPr dirty="0" sz="1000">
                <a:solidFill>
                  <a:srgbClr val="010202"/>
                </a:solidFill>
                <a:latin typeface="Times New Roman"/>
                <a:cs typeface="Times New Roman"/>
              </a:rPr>
              <a:t>at 1350</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K.</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900">
              <a:latin typeface="Times New Roman"/>
              <a:cs typeface="Times New Roman"/>
            </a:endParaRPr>
          </a:p>
          <a:p>
            <a:pPr algn="just" marL="307340" marR="90170">
              <a:lnSpc>
                <a:spcPct val="100000"/>
              </a:lnSpc>
            </a:pPr>
            <a:r>
              <a:rPr dirty="0" sz="1000">
                <a:solidFill>
                  <a:srgbClr val="010202"/>
                </a:solidFill>
                <a:latin typeface="Times New Roman"/>
                <a:cs typeface="Times New Roman"/>
              </a:rPr>
              <a:t>a </a:t>
            </a:r>
            <a:r>
              <a:rPr dirty="0" sz="1000" spc="-5">
                <a:solidFill>
                  <a:srgbClr val="010202"/>
                </a:solidFill>
                <a:latin typeface="Times New Roman"/>
                <a:cs typeface="Times New Roman"/>
              </a:rPr>
              <a:t>ratio, and its introduction </a:t>
            </a:r>
            <a:r>
              <a:rPr dirty="0" sz="1000" spc="-10">
                <a:solidFill>
                  <a:srgbClr val="010202"/>
                </a:solidFill>
                <a:latin typeface="Times New Roman"/>
                <a:cs typeface="Times New Roman"/>
              </a:rPr>
              <a:t>effects </a:t>
            </a:r>
            <a:r>
              <a:rPr dirty="0" sz="1000">
                <a:solidFill>
                  <a:srgbClr val="010202"/>
                </a:solidFill>
                <a:latin typeface="Times New Roman"/>
                <a:cs typeface="Times New Roman"/>
              </a:rPr>
              <a:t>a </a:t>
            </a:r>
            <a:r>
              <a:rPr dirty="0" sz="1000" spc="-5">
                <a:solidFill>
                  <a:srgbClr val="010202"/>
                </a:solidFill>
                <a:latin typeface="Times New Roman"/>
                <a:cs typeface="Times New Roman"/>
              </a:rPr>
              <a:t>normalization of the vapor pressure exerted  </a:t>
            </a:r>
            <a:r>
              <a:rPr dirty="0" sz="1000">
                <a:solidFill>
                  <a:srgbClr val="010202"/>
                </a:solidFill>
                <a:latin typeface="Times New Roman"/>
                <a:cs typeface="Times New Roman"/>
              </a:rPr>
              <a:t>by the component </a:t>
            </a:r>
            <a:r>
              <a:rPr dirty="0" sz="1000" i="1">
                <a:solidFill>
                  <a:srgbClr val="010202"/>
                </a:solidFill>
                <a:latin typeface="Times New Roman"/>
                <a:cs typeface="Times New Roman"/>
              </a:rPr>
              <a:t>i </a:t>
            </a:r>
            <a:r>
              <a:rPr dirty="0" sz="1000" spc="-5">
                <a:solidFill>
                  <a:srgbClr val="010202"/>
                </a:solidFill>
                <a:latin typeface="Times New Roman"/>
                <a:cs typeface="Times New Roman"/>
              </a:rPr>
              <a:t>in the solution. In terms of </a:t>
            </a:r>
            <a:r>
              <a:rPr dirty="0" sz="1000" spc="-15">
                <a:solidFill>
                  <a:srgbClr val="010202"/>
                </a:solidFill>
                <a:latin typeface="Times New Roman"/>
                <a:cs typeface="Times New Roman"/>
              </a:rPr>
              <a:t>activity, Raoult’s </a:t>
            </a:r>
            <a:r>
              <a:rPr dirty="0" sz="1000" spc="-5">
                <a:solidFill>
                  <a:srgbClr val="010202"/>
                </a:solidFill>
                <a:latin typeface="Times New Roman"/>
                <a:cs typeface="Times New Roman"/>
              </a:rPr>
              <a:t>law is </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i</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a:t>
            </a:r>
            <a:r>
              <a:rPr dirty="0" sz="1000" i="1">
                <a:solidFill>
                  <a:srgbClr val="010202"/>
                </a:solidFill>
                <a:latin typeface="Times New Roman"/>
                <a:cs typeface="Times New Roman"/>
              </a:rPr>
              <a:t>,  </a:t>
            </a:r>
            <a:r>
              <a:rPr dirty="0" sz="1000" spc="-5">
                <a:solidFill>
                  <a:srgbClr val="010202"/>
                </a:solidFill>
                <a:latin typeface="Times New Roman"/>
                <a:cs typeface="Times New Roman"/>
              </a:rPr>
              <a:t>and </a:t>
            </a:r>
            <a:r>
              <a:rPr dirty="0" sz="1000" spc="-15">
                <a:solidFill>
                  <a:srgbClr val="010202"/>
                </a:solidFill>
                <a:latin typeface="Times New Roman"/>
                <a:cs typeface="Times New Roman"/>
              </a:rPr>
              <a:t>Henry’s </a:t>
            </a:r>
            <a:r>
              <a:rPr dirty="0" sz="1000" spc="-5">
                <a:solidFill>
                  <a:srgbClr val="010202"/>
                </a:solidFill>
                <a:latin typeface="Times New Roman"/>
                <a:cs typeface="Times New Roman"/>
              </a:rPr>
              <a:t>law is</a:t>
            </a:r>
            <a:r>
              <a:rPr dirty="0" sz="1000">
                <a:solidFill>
                  <a:srgbClr val="010202"/>
                </a:solidFill>
                <a:latin typeface="Times New Roman"/>
                <a:cs typeface="Times New Roman"/>
              </a:rPr>
              <a:t>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i</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kX</a:t>
            </a:r>
            <a:r>
              <a:rPr dirty="0" baseline="-33333" sz="1125" spc="-7" i="1">
                <a:solidFill>
                  <a:srgbClr val="010202"/>
                </a:solidFill>
                <a:latin typeface="Times New Roman"/>
                <a:cs typeface="Times New Roman"/>
              </a:rPr>
              <a:t>i</a:t>
            </a:r>
            <a:r>
              <a:rPr dirty="0" sz="1000" spc="-5">
                <a:solidFill>
                  <a:srgbClr val="010202"/>
                </a:solidFill>
                <a:latin typeface="Times New Roman"/>
                <a:cs typeface="Times New Roman"/>
              </a:rPr>
              <a:t>.</a:t>
            </a:r>
            <a:endParaRPr sz="1000">
              <a:latin typeface="Times New Roman"/>
              <a:cs typeface="Times New Roman"/>
            </a:endParaRPr>
          </a:p>
          <a:p>
            <a:pPr algn="just" marL="202565" marR="68580" indent="-127000">
              <a:lnSpc>
                <a:spcPct val="100000"/>
              </a:lnSpc>
              <a:spcBef>
                <a:spcPts val="200"/>
              </a:spcBef>
            </a:pPr>
            <a:r>
              <a:rPr dirty="0" sz="1000">
                <a:solidFill>
                  <a:srgbClr val="010202"/>
                </a:solidFill>
                <a:latin typeface="Times New Roman"/>
                <a:cs typeface="Times New Roman"/>
              </a:rPr>
              <a:t>4.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the value of an extensive thermodynamic property per mole </a:t>
            </a:r>
            <a:r>
              <a:rPr dirty="0" sz="1000" spc="-5">
                <a:solidFill>
                  <a:srgbClr val="010202"/>
                </a:solidFill>
                <a:latin typeface="Times New Roman"/>
                <a:cs typeface="Times New Roman"/>
              </a:rPr>
              <a:t>of  </a:t>
            </a:r>
            <a:r>
              <a:rPr dirty="0" sz="1000" i="1">
                <a:solidFill>
                  <a:srgbClr val="010202"/>
                </a:solidFill>
                <a:latin typeface="Times New Roman"/>
                <a:cs typeface="Times New Roman"/>
              </a:rPr>
              <a:t>i </a:t>
            </a:r>
            <a:r>
              <a:rPr dirty="0" sz="1000">
                <a:solidFill>
                  <a:srgbClr val="010202"/>
                </a:solidFill>
                <a:latin typeface="Times New Roman"/>
                <a:cs typeface="Times New Roman"/>
              </a:rPr>
              <a:t>in a solution, and the value of the property per mole of </a:t>
            </a:r>
            <a:r>
              <a:rPr dirty="0" sz="1000" i="1">
                <a:solidFill>
                  <a:srgbClr val="010202"/>
                </a:solidFill>
                <a:latin typeface="Times New Roman"/>
                <a:cs typeface="Times New Roman"/>
              </a:rPr>
              <a:t>i </a:t>
            </a:r>
            <a:r>
              <a:rPr dirty="0" sz="1000">
                <a:solidFill>
                  <a:srgbClr val="010202"/>
                </a:solidFill>
                <a:latin typeface="Times New Roman"/>
                <a:cs typeface="Times New Roman"/>
              </a:rPr>
              <a:t>in its standard state is called  </a:t>
            </a:r>
            <a:r>
              <a:rPr dirty="0" sz="1000" spc="-5">
                <a:solidFill>
                  <a:srgbClr val="010202"/>
                </a:solidFill>
                <a:latin typeface="Times New Roman"/>
                <a:cs typeface="Times New Roman"/>
              </a:rPr>
              <a:t>the partial molar property change of </a:t>
            </a:r>
            <a:r>
              <a:rPr dirty="0" sz="1000" i="1">
                <a:solidFill>
                  <a:srgbClr val="010202"/>
                </a:solidFill>
                <a:latin typeface="Times New Roman"/>
                <a:cs typeface="Times New Roman"/>
              </a:rPr>
              <a:t>i </a:t>
            </a:r>
            <a:r>
              <a:rPr dirty="0" sz="1000">
                <a:solidFill>
                  <a:srgbClr val="010202"/>
                </a:solidFill>
                <a:latin typeface="Times New Roman"/>
                <a:cs typeface="Times New Roman"/>
              </a:rPr>
              <a:t>for the solution process, i.e., if </a:t>
            </a:r>
            <a:r>
              <a:rPr dirty="0" sz="1000" spc="-5" i="1">
                <a:solidFill>
                  <a:srgbClr val="010202"/>
                </a:solidFill>
                <a:latin typeface="Times New Roman"/>
                <a:cs typeface="Times New Roman"/>
              </a:rPr>
              <a:t>Q </a:t>
            </a:r>
            <a:r>
              <a:rPr dirty="0" sz="1000">
                <a:solidFill>
                  <a:srgbClr val="010202"/>
                </a:solidFill>
                <a:latin typeface="Times New Roman"/>
                <a:cs typeface="Times New Roman"/>
              </a:rPr>
              <a:t>is any  extensive</a:t>
            </a:r>
            <a:r>
              <a:rPr dirty="0" sz="1000" spc="150">
                <a:solidFill>
                  <a:srgbClr val="010202"/>
                </a:solidFill>
                <a:latin typeface="Times New Roman"/>
                <a:cs typeface="Times New Roman"/>
              </a:rPr>
              <a:t> </a:t>
            </a:r>
            <a:r>
              <a:rPr dirty="0" sz="1000">
                <a:solidFill>
                  <a:srgbClr val="010202"/>
                </a:solidFill>
                <a:latin typeface="Times New Roman"/>
                <a:cs typeface="Times New Roman"/>
              </a:rPr>
              <a:t>thermodynamic</a:t>
            </a:r>
            <a:r>
              <a:rPr dirty="0" sz="1000" spc="155">
                <a:solidFill>
                  <a:srgbClr val="010202"/>
                </a:solidFill>
                <a:latin typeface="Times New Roman"/>
                <a:cs typeface="Times New Roman"/>
              </a:rPr>
              <a:t> </a:t>
            </a:r>
            <a:r>
              <a:rPr dirty="0" sz="1000" spc="-10">
                <a:solidFill>
                  <a:srgbClr val="010202"/>
                </a:solidFill>
                <a:latin typeface="Times New Roman"/>
                <a:cs typeface="Times New Roman"/>
              </a:rPr>
              <a:t>property,</a:t>
            </a:r>
            <a:r>
              <a:rPr dirty="0" sz="1000" spc="15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55">
                <a:solidFill>
                  <a:srgbClr val="010202"/>
                </a:solidFill>
                <a:latin typeface="Times New Roman"/>
                <a:cs typeface="Times New Roman"/>
              </a:rPr>
              <a:t> </a:t>
            </a:r>
            <a:r>
              <a:rPr dirty="0" sz="1000">
                <a:solidFill>
                  <a:srgbClr val="010202"/>
                </a:solidFill>
                <a:latin typeface="Times New Roman"/>
                <a:cs typeface="Times New Roman"/>
              </a:rPr>
              <a:t>change</a:t>
            </a:r>
            <a:r>
              <a:rPr dirty="0" sz="1000" spc="155">
                <a:solidFill>
                  <a:srgbClr val="010202"/>
                </a:solidFill>
                <a:latin typeface="Times New Roman"/>
                <a:cs typeface="Times New Roman"/>
              </a:rPr>
              <a:t> </a:t>
            </a:r>
            <a:r>
              <a:rPr dirty="0" sz="1000">
                <a:solidFill>
                  <a:srgbClr val="010202"/>
                </a:solidFill>
                <a:latin typeface="Times New Roman"/>
                <a:cs typeface="Times New Roman"/>
              </a:rPr>
              <a:t>in</a:t>
            </a:r>
            <a:r>
              <a:rPr dirty="0" sz="1000" spc="15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55">
                <a:solidFill>
                  <a:srgbClr val="010202"/>
                </a:solidFill>
                <a:latin typeface="Times New Roman"/>
                <a:cs typeface="Times New Roman"/>
              </a:rPr>
              <a:t> </a:t>
            </a:r>
            <a:r>
              <a:rPr dirty="0" sz="1000">
                <a:solidFill>
                  <a:srgbClr val="010202"/>
                </a:solidFill>
                <a:latin typeface="Times New Roman"/>
                <a:cs typeface="Times New Roman"/>
              </a:rPr>
              <a:t>property</a:t>
            </a:r>
            <a:r>
              <a:rPr dirty="0" sz="1000" spc="155">
                <a:solidFill>
                  <a:srgbClr val="010202"/>
                </a:solidFill>
                <a:latin typeface="Times New Roman"/>
                <a:cs typeface="Times New Roman"/>
              </a:rPr>
              <a:t> </a:t>
            </a:r>
            <a:r>
              <a:rPr dirty="0" sz="1000">
                <a:solidFill>
                  <a:srgbClr val="010202"/>
                </a:solidFill>
                <a:latin typeface="Times New Roman"/>
                <a:cs typeface="Times New Roman"/>
              </a:rPr>
              <a:t>due</a:t>
            </a:r>
            <a:r>
              <a:rPr dirty="0" sz="1000" spc="155">
                <a:solidFill>
                  <a:srgbClr val="010202"/>
                </a:solidFill>
                <a:latin typeface="Times New Roman"/>
                <a:cs typeface="Times New Roman"/>
              </a:rPr>
              <a:t> </a:t>
            </a:r>
            <a:r>
              <a:rPr dirty="0" sz="1000">
                <a:solidFill>
                  <a:srgbClr val="010202"/>
                </a:solidFill>
                <a:latin typeface="Times New Roman"/>
                <a:cs typeface="Times New Roman"/>
              </a:rPr>
              <a:t>to</a:t>
            </a:r>
            <a:r>
              <a:rPr dirty="0" sz="1000" spc="155">
                <a:solidFill>
                  <a:srgbClr val="010202"/>
                </a:solidFill>
                <a:latin typeface="Times New Roman"/>
                <a:cs typeface="Times New Roman"/>
              </a:rPr>
              <a:t> </a:t>
            </a:r>
            <a:r>
              <a:rPr dirty="0" sz="1000">
                <a:solidFill>
                  <a:srgbClr val="010202"/>
                </a:solidFill>
                <a:latin typeface="Times New Roman"/>
                <a:cs typeface="Times New Roman"/>
              </a:rPr>
              <a:t>solution</a:t>
            </a:r>
            <a:r>
              <a:rPr dirty="0" sz="1000" spc="150">
                <a:solidFill>
                  <a:srgbClr val="010202"/>
                </a:solidFill>
                <a:latin typeface="Times New Roman"/>
                <a:cs typeface="Times New Roman"/>
              </a:rPr>
              <a:t> </a:t>
            </a:r>
            <a:r>
              <a:rPr dirty="0" sz="1000">
                <a:solidFill>
                  <a:srgbClr val="010202"/>
                </a:solidFill>
                <a:latin typeface="Times New Roman"/>
                <a:cs typeface="Times New Roman"/>
              </a:rPr>
              <a:t>of</a:t>
            </a:r>
            <a:r>
              <a:rPr dirty="0" sz="1000" spc="155">
                <a:solidFill>
                  <a:srgbClr val="010202"/>
                </a:solidFill>
                <a:latin typeface="Times New Roman"/>
                <a:cs typeface="Times New Roman"/>
              </a:rPr>
              <a:t> </a:t>
            </a:r>
            <a:r>
              <a:rPr dirty="0" sz="1000">
                <a:solidFill>
                  <a:srgbClr val="010202"/>
                </a:solidFill>
                <a:latin typeface="Times New Roman"/>
                <a:cs typeface="Times New Roman"/>
              </a:rPr>
              <a:t>1</a:t>
            </a:r>
            <a:endParaRPr sz="1000">
              <a:latin typeface="Times New Roman"/>
              <a:cs typeface="Times New Roman"/>
            </a:endParaRPr>
          </a:p>
          <a:p>
            <a:pPr algn="just" marL="202565" marR="69215">
              <a:lnSpc>
                <a:spcPct val="109500"/>
              </a:lnSpc>
              <a:spcBef>
                <a:spcPts val="365"/>
              </a:spcBef>
              <a:tabLst>
                <a:tab pos="1795780" algn="l"/>
                <a:tab pos="4590415" algn="l"/>
              </a:tabLst>
            </a:pPr>
            <a:r>
              <a:rPr dirty="0" baseline="-2777" sz="1500" spc="-7">
                <a:solidFill>
                  <a:srgbClr val="010202"/>
                </a:solidFill>
                <a:latin typeface="Times New Roman"/>
                <a:cs typeface="Times New Roman"/>
              </a:rPr>
              <a:t>mol</a:t>
            </a:r>
            <a:r>
              <a:rPr dirty="0" baseline="-2777" sz="1500">
                <a:solidFill>
                  <a:srgbClr val="010202"/>
                </a:solidFill>
                <a:latin typeface="Times New Roman"/>
                <a:cs typeface="Times New Roman"/>
              </a:rPr>
              <a:t>e</a:t>
            </a:r>
            <a:r>
              <a:rPr dirty="0" baseline="-2777" sz="1500" spc="142">
                <a:solidFill>
                  <a:srgbClr val="010202"/>
                </a:solidFill>
                <a:latin typeface="Times New Roman"/>
                <a:cs typeface="Times New Roman"/>
              </a:rPr>
              <a:t> </a:t>
            </a:r>
            <a:r>
              <a:rPr dirty="0" baseline="-2777" sz="1500" spc="-7">
                <a:solidFill>
                  <a:srgbClr val="010202"/>
                </a:solidFill>
                <a:latin typeface="Times New Roman"/>
                <a:cs typeface="Times New Roman"/>
              </a:rPr>
              <a:t>o</a:t>
            </a:r>
            <a:r>
              <a:rPr dirty="0" baseline="-2777" sz="1500">
                <a:solidFill>
                  <a:srgbClr val="010202"/>
                </a:solidFill>
                <a:latin typeface="Times New Roman"/>
                <a:cs typeface="Times New Roman"/>
              </a:rPr>
              <a:t>f</a:t>
            </a:r>
            <a:r>
              <a:rPr dirty="0" baseline="-2777" sz="1500" spc="142">
                <a:solidFill>
                  <a:srgbClr val="010202"/>
                </a:solidFill>
                <a:latin typeface="Times New Roman"/>
                <a:cs typeface="Times New Roman"/>
              </a:rPr>
              <a:t> </a:t>
            </a:r>
            <a:r>
              <a:rPr dirty="0" baseline="-2777" sz="1500" i="1">
                <a:solidFill>
                  <a:srgbClr val="010202"/>
                </a:solidFill>
                <a:latin typeface="Times New Roman"/>
                <a:cs typeface="Times New Roman"/>
              </a:rPr>
              <a:t>i</a:t>
            </a:r>
            <a:r>
              <a:rPr dirty="0" baseline="-2777" sz="1500" spc="150" i="1">
                <a:solidFill>
                  <a:srgbClr val="010202"/>
                </a:solidFill>
                <a:latin typeface="Times New Roman"/>
                <a:cs typeface="Times New Roman"/>
              </a:rPr>
              <a:t> </a:t>
            </a:r>
            <a:r>
              <a:rPr dirty="0" baseline="-2777" sz="1500">
                <a:solidFill>
                  <a:srgbClr val="010202"/>
                </a:solidFill>
                <a:latin typeface="Times New Roman"/>
                <a:cs typeface="Times New Roman"/>
              </a:rPr>
              <a:t>is	</a:t>
            </a:r>
            <a:r>
              <a:rPr dirty="0" sz="1000">
                <a:solidFill>
                  <a:srgbClr val="010202"/>
                </a:solidFill>
                <a:latin typeface="Times New Roman"/>
                <a:cs typeface="Times New Roman"/>
              </a:rPr>
              <a:t>.</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I</a:t>
            </a:r>
            <a:r>
              <a:rPr dirty="0" sz="1000">
                <a:solidFill>
                  <a:srgbClr val="010202"/>
                </a:solidFill>
                <a:latin typeface="Times New Roman"/>
                <a:cs typeface="Times New Roman"/>
              </a:rPr>
              <a:t>n</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a:t>
            </a:r>
            <a:r>
              <a:rPr dirty="0" sz="1000">
                <a:solidFill>
                  <a:srgbClr val="010202"/>
                </a:solidFill>
                <a:latin typeface="Times New Roman"/>
                <a:cs typeface="Times New Roman"/>
              </a:rPr>
              <a:t>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cas</a:t>
            </a:r>
            <a:r>
              <a:rPr dirty="0" sz="1000">
                <a:solidFill>
                  <a:srgbClr val="010202"/>
                </a:solidFill>
                <a:latin typeface="Times New Roman"/>
                <a:cs typeface="Times New Roman"/>
              </a:rPr>
              <a:t>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o</a:t>
            </a:r>
            <a:r>
              <a:rPr dirty="0" sz="1000">
                <a:solidFill>
                  <a:srgbClr val="010202"/>
                </a:solidFill>
                <a:latin typeface="Times New Roman"/>
                <a:cs typeface="Times New Roman"/>
              </a:rPr>
              <a:t>f</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Gibb</a:t>
            </a:r>
            <a:r>
              <a:rPr dirty="0" sz="1000">
                <a:solidFill>
                  <a:srgbClr val="010202"/>
                </a:solidFill>
                <a:latin typeface="Times New Roman"/>
                <a:cs typeface="Times New Roman"/>
              </a:rPr>
              <a:t>s</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fre</a:t>
            </a:r>
            <a:r>
              <a:rPr dirty="0" sz="1000">
                <a:solidFill>
                  <a:srgbClr val="010202"/>
                </a:solidFill>
                <a:latin typeface="Times New Roman"/>
                <a:cs typeface="Times New Roman"/>
              </a:rPr>
              <a:t>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ene</a:t>
            </a:r>
            <a:r>
              <a:rPr dirty="0" sz="1000" spc="-20">
                <a:solidFill>
                  <a:srgbClr val="010202"/>
                </a:solidFill>
                <a:latin typeface="Times New Roman"/>
                <a:cs typeface="Times New Roman"/>
              </a:rPr>
              <a:t>r</a:t>
            </a:r>
            <a:r>
              <a:rPr dirty="0" sz="1000" spc="-5">
                <a:solidFill>
                  <a:srgbClr val="010202"/>
                </a:solidFill>
                <a:latin typeface="Times New Roman"/>
                <a:cs typeface="Times New Roman"/>
              </a:rPr>
              <a:t>g</a:t>
            </a:r>
            <a:r>
              <a:rPr dirty="0" sz="1000">
                <a:solidFill>
                  <a:srgbClr val="010202"/>
                </a:solidFill>
                <a:latin typeface="Times New Roman"/>
                <a:cs typeface="Times New Roman"/>
              </a:rPr>
              <a:t>y	</a:t>
            </a:r>
            <a:r>
              <a:rPr dirty="0" baseline="-5555" sz="1500">
                <a:solidFill>
                  <a:srgbClr val="010202"/>
                </a:solidFill>
                <a:latin typeface="Times New Roman"/>
                <a:cs typeface="Times New Roman"/>
              </a:rPr>
              <a:t>.  </a:t>
            </a:r>
            <a:r>
              <a:rPr dirty="0" sz="1000">
                <a:solidFill>
                  <a:srgbClr val="010202"/>
                </a:solidFill>
                <a:latin typeface="Times New Roman"/>
                <a:cs typeface="Times New Roman"/>
              </a:rPr>
              <a:t>This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in the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is related to the activity of </a:t>
            </a:r>
            <a:r>
              <a:rPr dirty="0" sz="1000" i="1">
                <a:solidFill>
                  <a:srgbClr val="010202"/>
                </a:solidFill>
                <a:latin typeface="Times New Roman"/>
                <a:cs typeface="Times New Roman"/>
              </a:rPr>
              <a:t>i </a:t>
            </a:r>
            <a:r>
              <a:rPr dirty="0" sz="1000" spc="-5">
                <a:solidFill>
                  <a:srgbClr val="010202"/>
                </a:solidFill>
                <a:latin typeface="Times New Roman"/>
                <a:cs typeface="Times New Roman"/>
              </a:rPr>
              <a:t>in</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solution,</a:t>
            </a:r>
            <a:endParaRPr sz="100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1800" y="403225"/>
            <a:ext cx="4635500" cy="527050"/>
          </a:xfrm>
          <a:prstGeom prst="rect">
            <a:avLst/>
          </a:prstGeom>
        </p:spPr>
        <p:txBody>
          <a:bodyPr wrap="square" lIns="0" tIns="12700" rIns="0" bIns="0" rtlCol="0" vert="horz">
            <a:spAutoFit/>
          </a:bodyPr>
          <a:lstStyle/>
          <a:p>
            <a:pPr marL="25400">
              <a:lnSpc>
                <a:spcPct val="100000"/>
              </a:lnSpc>
              <a:spcBef>
                <a:spcPts val="100"/>
              </a:spcBef>
            </a:pPr>
            <a:r>
              <a:rPr dirty="0" sz="1000">
                <a:solidFill>
                  <a:srgbClr val="231F20"/>
                </a:solidFill>
                <a:latin typeface="Times New Roman"/>
                <a:cs typeface="Times New Roman"/>
              </a:rPr>
              <a:t>302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40"/>
              </a:spcBef>
            </a:pPr>
            <a:endParaRPr sz="950">
              <a:latin typeface="Times New Roman"/>
              <a:cs typeface="Times New Roman"/>
            </a:endParaRPr>
          </a:p>
          <a:p>
            <a:pPr marL="265430">
              <a:lnSpc>
                <a:spcPts val="955"/>
              </a:lnSpc>
            </a:pPr>
            <a:r>
              <a:rPr dirty="0" sz="1000">
                <a:solidFill>
                  <a:srgbClr val="010202"/>
                </a:solidFill>
                <a:latin typeface="Times New Roman"/>
                <a:cs typeface="Times New Roman"/>
              </a:rPr>
              <a:t>Raoultian solution, as </a:t>
            </a:r>
            <a:r>
              <a:rPr dirty="0" sz="1000" i="1">
                <a:solidFill>
                  <a:srgbClr val="010202"/>
                </a:solidFill>
                <a:latin typeface="Times New Roman"/>
                <a:cs typeface="Times New Roman"/>
              </a:rPr>
              <a:t>a =X , </a:t>
            </a:r>
            <a:r>
              <a:rPr dirty="0" sz="1000" spc="-5">
                <a:solidFill>
                  <a:srgbClr val="010202"/>
                </a:solidFill>
                <a:latin typeface="Times New Roman"/>
                <a:cs typeface="Times New Roman"/>
              </a:rPr>
              <a:t>then 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RT</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X </a:t>
            </a:r>
            <a:r>
              <a:rPr dirty="0" sz="1000" spc="-5">
                <a:solidFill>
                  <a:srgbClr val="010202"/>
                </a:solidFill>
                <a:latin typeface="Times New Roman"/>
                <a:cs typeface="Times New Roman"/>
              </a:rPr>
              <a:t>ln </a:t>
            </a:r>
            <a:r>
              <a:rPr dirty="0" sz="1000" i="1">
                <a:solidFill>
                  <a:srgbClr val="010202"/>
                </a:solidFill>
                <a:latin typeface="Times New Roman"/>
                <a:cs typeface="Times New Roman"/>
              </a:rPr>
              <a:t>X </a:t>
            </a:r>
            <a:r>
              <a:rPr dirty="0" sz="1000">
                <a:solidFill>
                  <a:srgbClr val="010202"/>
                </a:solidFill>
                <a:latin typeface="Times New Roman"/>
                <a:cs typeface="Times New Roman"/>
              </a:rPr>
              <a:t>+</a:t>
            </a:r>
            <a:r>
              <a:rPr dirty="0" sz="1000" i="1">
                <a:solidFill>
                  <a:srgbClr val="010202"/>
                </a:solidFill>
                <a:latin typeface="Times New Roman"/>
                <a:cs typeface="Times New Roman"/>
              </a:rPr>
              <a:t>X </a:t>
            </a:r>
            <a:r>
              <a:rPr dirty="0" sz="1000">
                <a:solidFill>
                  <a:srgbClr val="010202"/>
                </a:solidFill>
                <a:latin typeface="Times New Roman"/>
                <a:cs typeface="Times New Roman"/>
              </a:rPr>
              <a:t>ln </a:t>
            </a:r>
            <a:r>
              <a:rPr dirty="0" sz="1000" i="1">
                <a:solidFill>
                  <a:srgbClr val="010202"/>
                </a:solidFill>
                <a:latin typeface="Times New Roman"/>
                <a:cs typeface="Times New Roman"/>
              </a:rPr>
              <a:t>X </a:t>
            </a:r>
            <a:r>
              <a:rPr dirty="0" sz="1000" spc="-5">
                <a:solidFill>
                  <a:srgbClr val="010202"/>
                </a:solidFill>
                <a:latin typeface="Times New Roman"/>
                <a:cs typeface="Times New Roman"/>
              </a:rPr>
              <a:t>). For any</a:t>
            </a:r>
            <a:r>
              <a:rPr dirty="0" sz="1000" spc="229">
                <a:solidFill>
                  <a:srgbClr val="010202"/>
                </a:solidFill>
                <a:latin typeface="Times New Roman"/>
                <a:cs typeface="Times New Roman"/>
              </a:rPr>
              <a:t> </a:t>
            </a:r>
            <a:r>
              <a:rPr dirty="0" sz="1000" spc="-5">
                <a:solidFill>
                  <a:srgbClr val="010202"/>
                </a:solidFill>
                <a:latin typeface="Times New Roman"/>
                <a:cs typeface="Times New Roman"/>
              </a:rPr>
              <a:t>general</a:t>
            </a:r>
            <a:endParaRPr sz="1000">
              <a:latin typeface="Times New Roman"/>
              <a:cs typeface="Times New Roman"/>
            </a:endParaRPr>
          </a:p>
          <a:p>
            <a:pPr marL="1518285">
              <a:lnSpc>
                <a:spcPts val="655"/>
              </a:lnSpc>
              <a:tabLst>
                <a:tab pos="1708785" algn="l"/>
                <a:tab pos="2688590" algn="l"/>
                <a:tab pos="3023235" algn="l"/>
                <a:tab pos="3230880" algn="l"/>
                <a:tab pos="3567429" algn="l"/>
              </a:tabLst>
            </a:pPr>
            <a:r>
              <a:rPr dirty="0" sz="750" spc="5" i="1">
                <a:solidFill>
                  <a:srgbClr val="010202"/>
                </a:solidFill>
                <a:latin typeface="Times New Roman"/>
                <a:cs typeface="Times New Roman"/>
              </a:rPr>
              <a:t>i	i	</a:t>
            </a:r>
            <a:r>
              <a:rPr dirty="0" sz="750" spc="15" i="1">
                <a:solidFill>
                  <a:srgbClr val="010202"/>
                </a:solidFill>
                <a:latin typeface="Times New Roman"/>
                <a:cs typeface="Times New Roman"/>
              </a:rPr>
              <a:t>A	A	B	B</a:t>
            </a:r>
            <a:endParaRPr sz="750">
              <a:latin typeface="Times New Roman"/>
              <a:cs typeface="Times New Roman"/>
            </a:endParaRPr>
          </a:p>
        </p:txBody>
      </p:sp>
      <p:sp>
        <p:nvSpPr>
          <p:cNvPr id="3" name="object 3"/>
          <p:cNvSpPr/>
          <p:nvPr/>
        </p:nvSpPr>
        <p:spPr>
          <a:xfrm>
            <a:off x="2508250" y="934402"/>
            <a:ext cx="1085850" cy="1809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3590925" y="985202"/>
            <a:ext cx="5715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t>
            </a:r>
            <a:endParaRPr sz="1000">
              <a:latin typeface="Times New Roman"/>
              <a:cs typeface="Times New Roman"/>
            </a:endParaRPr>
          </a:p>
        </p:txBody>
      </p:sp>
      <p:sp>
        <p:nvSpPr>
          <p:cNvPr id="5" name="object 5"/>
          <p:cNvSpPr/>
          <p:nvPr/>
        </p:nvSpPr>
        <p:spPr>
          <a:xfrm>
            <a:off x="2682722" y="1172527"/>
            <a:ext cx="923912" cy="1238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57200" y="966085"/>
            <a:ext cx="2453640" cy="588010"/>
          </a:xfrm>
          <a:prstGeom prst="rect">
            <a:avLst/>
          </a:prstGeom>
        </p:spPr>
        <p:txBody>
          <a:bodyPr wrap="square" lIns="0" tIns="31750" rIns="0" bIns="0" rtlCol="0" vert="horz">
            <a:spAutoFit/>
          </a:bodyPr>
          <a:lstStyle/>
          <a:p>
            <a:pPr marL="240029">
              <a:lnSpc>
                <a:spcPct val="100000"/>
              </a:lnSpc>
              <a:spcBef>
                <a:spcPts val="250"/>
              </a:spcBef>
            </a:pPr>
            <a:r>
              <a:rPr dirty="0" sz="1000" spc="-5">
                <a:solidFill>
                  <a:srgbClr val="010202"/>
                </a:solidFill>
                <a:latin typeface="Times New Roman"/>
                <a:cs typeface="Times New Roman"/>
              </a:rPr>
              <a:t>extensive thermodynamic</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property</a:t>
            </a:r>
            <a:endParaRPr sz="1000">
              <a:latin typeface="Times New Roman"/>
              <a:cs typeface="Times New Roman"/>
            </a:endParaRPr>
          </a:p>
          <a:p>
            <a:pPr marL="12700">
              <a:lnSpc>
                <a:spcPct val="100000"/>
              </a:lnSpc>
              <a:spcBef>
                <a:spcPts val="150"/>
              </a:spcBef>
            </a:pPr>
            <a:r>
              <a:rPr dirty="0" sz="1000">
                <a:solidFill>
                  <a:srgbClr val="010202"/>
                </a:solidFill>
                <a:latin typeface="Times New Roman"/>
                <a:cs typeface="Times New Roman"/>
              </a:rPr>
              <a:t>5. </a:t>
            </a:r>
            <a:r>
              <a:rPr dirty="0" sz="1000" spc="-5">
                <a:solidFill>
                  <a:srgbClr val="010202"/>
                </a:solidFill>
                <a:latin typeface="Times New Roman"/>
                <a:cs typeface="Times New Roman"/>
              </a:rPr>
              <a:t>A </a:t>
            </a:r>
            <a:r>
              <a:rPr dirty="0" sz="1000">
                <a:solidFill>
                  <a:srgbClr val="010202"/>
                </a:solidFill>
                <a:latin typeface="Times New Roman"/>
                <a:cs typeface="Times New Roman"/>
              </a:rPr>
              <a:t>Raoultian solution has the</a:t>
            </a:r>
            <a:r>
              <a:rPr dirty="0" sz="1000" spc="80">
                <a:solidFill>
                  <a:srgbClr val="010202"/>
                </a:solidFill>
                <a:latin typeface="Times New Roman"/>
                <a:cs typeface="Times New Roman"/>
              </a:rPr>
              <a:t> </a:t>
            </a:r>
            <a:r>
              <a:rPr dirty="0" sz="1000">
                <a:solidFill>
                  <a:srgbClr val="010202"/>
                </a:solidFill>
                <a:latin typeface="Times New Roman"/>
                <a:cs typeface="Times New Roman"/>
              </a:rPr>
              <a:t>properties</a:t>
            </a:r>
            <a:endParaRPr sz="1000">
              <a:latin typeface="Times New Roman"/>
              <a:cs typeface="Times New Roman"/>
            </a:endParaRPr>
          </a:p>
          <a:p>
            <a:pPr marL="139700">
              <a:lnSpc>
                <a:spcPct val="100000"/>
              </a:lnSpc>
              <a:spcBef>
                <a:spcPts val="525"/>
              </a:spcBef>
            </a:pPr>
            <a:r>
              <a:rPr dirty="0" sz="1000" spc="-5">
                <a:solidFill>
                  <a:srgbClr val="010202"/>
                </a:solidFill>
                <a:latin typeface="Times New Roman"/>
                <a:cs typeface="Times New Roman"/>
              </a:rPr>
              <a:t>volume when the components are</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mixed),</a:t>
            </a:r>
            <a:endParaRPr sz="1000">
              <a:latin typeface="Times New Roman"/>
              <a:cs typeface="Times New Roman"/>
            </a:endParaRPr>
          </a:p>
        </p:txBody>
      </p:sp>
      <p:sp>
        <p:nvSpPr>
          <p:cNvPr id="7" name="object 7"/>
          <p:cNvSpPr/>
          <p:nvPr/>
        </p:nvSpPr>
        <p:spPr>
          <a:xfrm>
            <a:off x="2973870" y="1343977"/>
            <a:ext cx="533400" cy="16192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3570173" y="1089977"/>
            <a:ext cx="1459230" cy="463550"/>
          </a:xfrm>
          <a:prstGeom prst="rect">
            <a:avLst/>
          </a:prstGeom>
        </p:spPr>
        <p:txBody>
          <a:bodyPr wrap="square" lIns="0" tIns="12700" rIns="0" bIns="0" rtlCol="0" vert="horz">
            <a:spAutoFit/>
          </a:bodyPr>
          <a:lstStyle/>
          <a:p>
            <a:pPr marL="12700" marR="5080" indent="74295">
              <a:lnSpc>
                <a:spcPct val="143800"/>
              </a:lnSpc>
              <a:spcBef>
                <a:spcPts val="100"/>
              </a:spcBef>
            </a:pPr>
            <a:r>
              <a:rPr dirty="0" sz="1000" spc="-5">
                <a:solidFill>
                  <a:srgbClr val="010202"/>
                </a:solidFill>
                <a:latin typeface="Times New Roman"/>
                <a:cs typeface="Times New Roman"/>
              </a:rPr>
              <a:t>(i.e., there is no change in  (i.e., there is zero heat</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p:txBody>
      </p:sp>
      <p:sp>
        <p:nvSpPr>
          <p:cNvPr id="9" name="object 9"/>
          <p:cNvSpPr/>
          <p:nvPr/>
        </p:nvSpPr>
        <p:spPr>
          <a:xfrm>
            <a:off x="2358237" y="1797050"/>
            <a:ext cx="638175" cy="16192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533450" y="1562544"/>
            <a:ext cx="4533900" cy="444500"/>
          </a:xfrm>
          <a:prstGeom prst="rect">
            <a:avLst/>
          </a:prstGeom>
        </p:spPr>
        <p:txBody>
          <a:bodyPr wrap="square" lIns="0" tIns="12700" rIns="0" bIns="0" rtlCol="0" vert="horz">
            <a:spAutoFit/>
          </a:bodyPr>
          <a:lstStyle/>
          <a:p>
            <a:pPr marL="62865">
              <a:lnSpc>
                <a:spcPts val="955"/>
              </a:lnSpc>
              <a:spcBef>
                <a:spcPts val="100"/>
              </a:spcBef>
            </a:pPr>
            <a:r>
              <a:rPr dirty="0" sz="1000" spc="-5">
                <a:solidFill>
                  <a:srgbClr val="010202"/>
                </a:solidFill>
                <a:latin typeface="Times New Roman"/>
                <a:cs typeface="Times New Roman"/>
              </a:rPr>
              <a:t>mixing), and </a:t>
            </a:r>
            <a:r>
              <a:rPr dirty="0" sz="1000">
                <a:solidFill>
                  <a:srgbClr val="010202"/>
                </a:solidFill>
                <a:latin typeface="Times New Roman"/>
                <a:cs typeface="Times New Roman"/>
              </a:rPr>
              <a:t>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a:t>
            </a:r>
            <a:r>
              <a:rPr dirty="0" baseline="33333" sz="1125">
                <a:solidFill>
                  <a:srgbClr val="010202"/>
                </a:solidFill>
                <a:latin typeface="Times New Roman"/>
                <a:cs typeface="Times New Roman"/>
              </a:rPr>
              <a:t>id</a:t>
            </a:r>
            <a:r>
              <a:rPr dirty="0" sz="1000">
                <a:solidFill>
                  <a:srgbClr val="010202"/>
                </a:solidFill>
                <a:latin typeface="Times New Roman"/>
                <a:cs typeface="Times New Roman"/>
              </a:rPr>
              <a:t>=</a:t>
            </a:r>
            <a:r>
              <a:rPr dirty="0" sz="1000" i="1">
                <a:solidFill>
                  <a:srgbClr val="010202"/>
                </a:solidFill>
                <a:latin typeface="Times New Roman"/>
                <a:cs typeface="Times New Roman"/>
              </a:rPr>
              <a:t>RT</a:t>
            </a:r>
            <a:r>
              <a:rPr dirty="0" sz="1000">
                <a:solidFill>
                  <a:srgbClr val="010202"/>
                </a:solidFill>
                <a:latin typeface="Times New Roman"/>
                <a:cs typeface="Times New Roman"/>
              </a:rPr>
              <a:t>(</a:t>
            </a:r>
            <a:r>
              <a:rPr dirty="0" sz="1000" i="1">
                <a:solidFill>
                  <a:srgbClr val="010202"/>
                </a:solidFill>
                <a:latin typeface="Times New Roman"/>
                <a:cs typeface="Times New Roman"/>
              </a:rPr>
              <a:t>X </a:t>
            </a:r>
            <a:r>
              <a:rPr dirty="0" sz="1000">
                <a:solidFill>
                  <a:srgbClr val="010202"/>
                </a:solidFill>
                <a:latin typeface="Times New Roman"/>
                <a:cs typeface="Times New Roman"/>
              </a:rPr>
              <a:t>+</a:t>
            </a:r>
            <a:r>
              <a:rPr dirty="0" sz="1000" i="1">
                <a:solidFill>
                  <a:srgbClr val="010202"/>
                </a:solidFill>
                <a:latin typeface="Times New Roman"/>
                <a:cs typeface="Times New Roman"/>
              </a:rPr>
              <a:t>X </a:t>
            </a:r>
            <a:r>
              <a:rPr dirty="0" sz="1000">
                <a:solidFill>
                  <a:srgbClr val="010202"/>
                </a:solidFill>
                <a:latin typeface="Times New Roman"/>
                <a:cs typeface="Times New Roman"/>
              </a:rPr>
              <a:t>ln </a:t>
            </a:r>
            <a:r>
              <a:rPr dirty="0" sz="1000" i="1">
                <a:solidFill>
                  <a:srgbClr val="010202"/>
                </a:solidFill>
                <a:latin typeface="Times New Roman"/>
                <a:cs typeface="Times New Roman"/>
              </a:rPr>
              <a:t>X </a:t>
            </a:r>
            <a:r>
              <a:rPr dirty="0" sz="1000" spc="-5">
                <a:solidFill>
                  <a:srgbClr val="010202"/>
                </a:solidFill>
                <a:latin typeface="Times New Roman"/>
                <a:cs typeface="Times New Roman"/>
              </a:rPr>
              <a:t>). As </a:t>
            </a: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S</a:t>
            </a:r>
            <a:r>
              <a:rPr dirty="0" baseline="33333" sz="1125" spc="15" i="1">
                <a:solidFill>
                  <a:srgbClr val="010202"/>
                </a:solidFill>
                <a:latin typeface="Times New Roman"/>
                <a:cs typeface="Times New Roman"/>
              </a:rPr>
              <a:t>M,</a:t>
            </a:r>
            <a:r>
              <a:rPr dirty="0" baseline="33333" sz="1125" spc="15">
                <a:solidFill>
                  <a:srgbClr val="010202"/>
                </a:solidFill>
                <a:latin typeface="Times New Roman"/>
                <a:cs typeface="Times New Roman"/>
              </a:rPr>
              <a:t>id</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a:t>
            </a:r>
            <a:r>
              <a:rPr dirty="0" sz="1000" spc="10">
                <a:solidFill>
                  <a:srgbClr val="010202"/>
                </a:solidFill>
                <a:latin typeface="Times New Roman"/>
                <a:cs typeface="Times New Roman"/>
              </a:rPr>
              <a:t>(6O</a:t>
            </a:r>
            <a:r>
              <a:rPr dirty="0" baseline="33333" sz="1125" spc="15" i="1">
                <a:solidFill>
                  <a:srgbClr val="010202"/>
                </a:solidFill>
                <a:latin typeface="Times New Roman"/>
                <a:cs typeface="Times New Roman"/>
              </a:rPr>
              <a:t>GM,</a:t>
            </a:r>
            <a:r>
              <a:rPr dirty="0" baseline="33333" sz="1125" spc="15">
                <a:solidFill>
                  <a:srgbClr val="010202"/>
                </a:solidFill>
                <a:latin typeface="Times New Roman"/>
                <a:cs typeface="Times New Roman"/>
              </a:rPr>
              <a:t>Bid</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S</a:t>
            </a:r>
            <a:r>
              <a:rPr dirty="0" baseline="33333" sz="1125" spc="7" i="1">
                <a:solidFill>
                  <a:srgbClr val="010202"/>
                </a:solidFill>
                <a:latin typeface="Times New Roman"/>
                <a:cs typeface="Times New Roman"/>
              </a:rPr>
              <a:t>M,</a:t>
            </a:r>
            <a:r>
              <a:rPr dirty="0" baseline="33333" sz="1125" spc="7">
                <a:solidFill>
                  <a:srgbClr val="010202"/>
                </a:solidFill>
                <a:latin typeface="Times New Roman"/>
                <a:cs typeface="Times New Roman"/>
              </a:rPr>
              <a:t>id </a:t>
            </a:r>
            <a:r>
              <a:rPr dirty="0" sz="1000" spc="20">
                <a:solidFill>
                  <a:srgbClr val="010202"/>
                </a:solidFill>
                <a:latin typeface="Times New Roman"/>
                <a:cs typeface="Times New Roman"/>
              </a:rPr>
              <a:t>–</a:t>
            </a:r>
            <a:r>
              <a:rPr dirty="0" sz="1000" spc="20" i="1">
                <a:solidFill>
                  <a:srgbClr val="010202"/>
                </a:solidFill>
                <a:latin typeface="Times New Roman"/>
                <a:cs typeface="Times New Roman"/>
              </a:rPr>
              <a:t>R</a:t>
            </a:r>
            <a:r>
              <a:rPr dirty="0" sz="1000" spc="20">
                <a:solidFill>
                  <a:srgbClr val="010202"/>
                </a:solidFill>
                <a:latin typeface="Times New Roman"/>
                <a:cs typeface="Times New Roman"/>
              </a:rPr>
              <a:t>Z </a:t>
            </a:r>
            <a:r>
              <a:rPr dirty="0" sz="1000" i="1">
                <a:solidFill>
                  <a:srgbClr val="010202"/>
                </a:solidFill>
                <a:latin typeface="Times New Roman"/>
                <a:cs typeface="Times New Roman"/>
              </a:rPr>
              <a:t>X</a:t>
            </a:r>
            <a:r>
              <a:rPr dirty="0" sz="1000" spc="215" i="1">
                <a:solidFill>
                  <a:srgbClr val="010202"/>
                </a:solidFill>
                <a:latin typeface="Times New Roman"/>
                <a:cs typeface="Times New Roman"/>
              </a:rPr>
              <a:t> </a:t>
            </a:r>
            <a:r>
              <a:rPr dirty="0" sz="1000" spc="-5">
                <a:solidFill>
                  <a:srgbClr val="010202"/>
                </a:solidFill>
                <a:latin typeface="Times New Roman"/>
                <a:cs typeface="Times New Roman"/>
              </a:rPr>
              <a:t>ln</a:t>
            </a:r>
            <a:endParaRPr sz="1000">
              <a:latin typeface="Times New Roman"/>
              <a:cs typeface="Times New Roman"/>
            </a:endParaRPr>
          </a:p>
          <a:p>
            <a:pPr marL="1452880">
              <a:lnSpc>
                <a:spcPts val="655"/>
              </a:lnSpc>
              <a:tabLst>
                <a:tab pos="1660525" algn="l"/>
                <a:tab pos="1965325" algn="l"/>
                <a:tab pos="3934460" algn="l"/>
                <a:tab pos="4217035" algn="l"/>
              </a:tabLst>
            </a:pPr>
            <a:r>
              <a:rPr dirty="0" sz="750" spc="15" i="1">
                <a:solidFill>
                  <a:srgbClr val="010202"/>
                </a:solidFill>
                <a:latin typeface="Times New Roman"/>
                <a:cs typeface="Times New Roman"/>
              </a:rPr>
              <a:t>A	B	B	</a:t>
            </a:r>
            <a:r>
              <a:rPr dirty="0" sz="750" spc="10">
                <a:solidFill>
                  <a:srgbClr val="010202"/>
                </a:solidFill>
                <a:latin typeface="Times New Roman"/>
                <a:cs typeface="Times New Roman"/>
              </a:rPr>
              <a:t>=	</a:t>
            </a:r>
            <a:r>
              <a:rPr dirty="0" sz="750" spc="5" i="1">
                <a:solidFill>
                  <a:srgbClr val="010202"/>
                </a:solidFill>
                <a:latin typeface="Times New Roman"/>
                <a:cs typeface="Times New Roman"/>
              </a:rPr>
              <a:t>i i</a:t>
            </a:r>
            <a:endParaRPr sz="750">
              <a:latin typeface="Times New Roman"/>
              <a:cs typeface="Times New Roman"/>
            </a:endParaRPr>
          </a:p>
          <a:p>
            <a:pPr marL="63500">
              <a:lnSpc>
                <a:spcPct val="100000"/>
              </a:lnSpc>
              <a:spcBef>
                <a:spcPts val="490"/>
              </a:spcBef>
              <a:tabLst>
                <a:tab pos="2503805" algn="l"/>
              </a:tabLst>
            </a:pP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so that in </a:t>
            </a:r>
            <a:r>
              <a:rPr dirty="0" sz="1000">
                <a:solidFill>
                  <a:srgbClr val="010202"/>
                </a:solidFill>
                <a:latin typeface="Times New Roman"/>
                <a:cs typeface="Times New Roman"/>
              </a:rPr>
              <a:t>a</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Raoultian</a:t>
            </a:r>
            <a:r>
              <a:rPr dirty="0" sz="1000">
                <a:solidFill>
                  <a:srgbClr val="010202"/>
                </a:solidFill>
                <a:latin typeface="Times New Roman"/>
                <a:cs typeface="Times New Roman"/>
              </a:rPr>
              <a:t> </a:t>
            </a:r>
            <a:r>
              <a:rPr dirty="0" sz="1000" spc="-5">
                <a:solidFill>
                  <a:srgbClr val="010202"/>
                </a:solidFill>
                <a:latin typeface="Times New Roman"/>
                <a:cs typeface="Times New Roman"/>
              </a:rPr>
              <a:t>solution,	ln</a:t>
            </a:r>
            <a:r>
              <a:rPr dirty="0" sz="1000" spc="-10">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i</a:t>
            </a:r>
            <a:r>
              <a:rPr dirty="0" sz="1000" spc="-5">
                <a:solidFill>
                  <a:srgbClr val="010202"/>
                </a:solidFill>
                <a:latin typeface="Times New Roman"/>
                <a:cs typeface="Times New Roman"/>
              </a:rPr>
              <a:t>.</a:t>
            </a:r>
            <a:endParaRPr sz="1000">
              <a:latin typeface="Times New Roman"/>
              <a:cs typeface="Times New Roman"/>
            </a:endParaRPr>
          </a:p>
        </p:txBody>
      </p:sp>
      <p:sp>
        <p:nvSpPr>
          <p:cNvPr id="11" name="object 11"/>
          <p:cNvSpPr/>
          <p:nvPr/>
        </p:nvSpPr>
        <p:spPr>
          <a:xfrm>
            <a:off x="847725" y="2218842"/>
            <a:ext cx="3800475" cy="3295650"/>
          </a:xfrm>
          <a:prstGeom prst="rect">
            <a:avLst/>
          </a:prstGeom>
          <a:blipFill>
            <a:blip r:embed="rId6" cstate="print"/>
            <a:stretch>
              <a:fillRect/>
            </a:stretch>
          </a:blipFill>
        </p:spPr>
        <p:txBody>
          <a:bodyPr wrap="square" lIns="0" tIns="0" rIns="0" bIns="0" rtlCol="0"/>
          <a:lstStyle/>
          <a:p/>
        </p:txBody>
      </p:sp>
      <p:sp>
        <p:nvSpPr>
          <p:cNvPr id="12" name="object 12"/>
          <p:cNvSpPr/>
          <p:nvPr/>
        </p:nvSpPr>
        <p:spPr>
          <a:xfrm>
            <a:off x="596900" y="7465159"/>
            <a:ext cx="2933700" cy="171450"/>
          </a:xfrm>
          <a:prstGeom prst="rect">
            <a:avLst/>
          </a:prstGeom>
          <a:blipFill>
            <a:blip r:embed="rId7" cstate="print"/>
            <a:stretch>
              <a:fillRect/>
            </a:stretch>
          </a:blipFill>
        </p:spPr>
        <p:txBody>
          <a:bodyPr wrap="square" lIns="0" tIns="0" rIns="0" bIns="0" rtlCol="0"/>
          <a:lstStyle/>
          <a:p/>
        </p:txBody>
      </p:sp>
      <p:sp>
        <p:nvSpPr>
          <p:cNvPr id="13" name="object 13"/>
          <p:cNvSpPr txBox="1"/>
          <p:nvPr/>
        </p:nvSpPr>
        <p:spPr>
          <a:xfrm>
            <a:off x="431779" y="5831495"/>
            <a:ext cx="4625975" cy="1843405"/>
          </a:xfrm>
          <a:prstGeom prst="rect">
            <a:avLst/>
          </a:prstGeom>
        </p:spPr>
        <p:txBody>
          <a:bodyPr wrap="square" lIns="0" tIns="12700" rIns="0" bIns="0" rtlCol="0" vert="horz">
            <a:spAutoFit/>
          </a:bodyPr>
          <a:lstStyle/>
          <a:p>
            <a:pPr algn="just" marL="916940" marR="454025" indent="-457834">
              <a:lnSpc>
                <a:spcPct val="1103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9.28 </a:t>
            </a:r>
            <a:r>
              <a:rPr dirty="0" sz="1000">
                <a:solidFill>
                  <a:srgbClr val="010202"/>
                </a:solidFill>
                <a:latin typeface="Times New Roman"/>
                <a:cs typeface="Times New Roman"/>
              </a:rPr>
              <a:t>The subregular solution model fitted to experimental mea-  surements of O</a:t>
            </a:r>
            <a:r>
              <a:rPr dirty="0" sz="1000" i="1">
                <a:solidFill>
                  <a:srgbClr val="010202"/>
                </a:solidFill>
                <a:latin typeface="Times New Roman"/>
                <a:cs typeface="Times New Roman"/>
              </a:rPr>
              <a:t>G</a:t>
            </a:r>
            <a:r>
              <a:rPr dirty="0" baseline="32407" sz="900" i="1">
                <a:solidFill>
                  <a:srgbClr val="010202"/>
                </a:solidFill>
                <a:latin typeface="Times New Roman"/>
                <a:cs typeface="Times New Roman"/>
              </a:rPr>
              <a:t>M </a:t>
            </a:r>
            <a:r>
              <a:rPr dirty="0" sz="1000">
                <a:solidFill>
                  <a:srgbClr val="010202"/>
                </a:solidFill>
                <a:latin typeface="Times New Roman"/>
                <a:cs typeface="Times New Roman"/>
              </a:rPr>
              <a:t>in the system </a:t>
            </a:r>
            <a:r>
              <a:rPr dirty="0" sz="1000" spc="-5">
                <a:solidFill>
                  <a:srgbClr val="010202"/>
                </a:solidFill>
                <a:latin typeface="Times New Roman"/>
                <a:cs typeface="Times New Roman"/>
              </a:rPr>
              <a:t>Ag–Au </a:t>
            </a:r>
            <a:r>
              <a:rPr dirty="0" sz="1000">
                <a:solidFill>
                  <a:srgbClr val="010202"/>
                </a:solidFill>
                <a:latin typeface="Times New Roman"/>
                <a:cs typeface="Times New Roman"/>
              </a:rPr>
              <a:t>at 1350 </a:t>
            </a:r>
            <a:r>
              <a:rPr dirty="0" sz="1000" spc="-5">
                <a:solidFill>
                  <a:srgbClr val="010202"/>
                </a:solidFill>
                <a:latin typeface="Times New Roman"/>
                <a:cs typeface="Times New Roman"/>
              </a:rPr>
              <a:t>K </a:t>
            </a:r>
            <a:r>
              <a:rPr dirty="0" sz="1000">
                <a:solidFill>
                  <a:srgbClr val="010202"/>
                </a:solidFill>
                <a:latin typeface="Times New Roman"/>
                <a:cs typeface="Times New Roman"/>
              </a:rPr>
              <a:t>as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2407" sz="900" spc="-7" i="1">
                <a:solidFill>
                  <a:srgbClr val="010202"/>
                </a:solidFill>
                <a:latin typeface="Times New Roman"/>
                <a:cs typeface="Times New Roman"/>
              </a:rPr>
              <a:t>M</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RT </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2407" sz="900">
                <a:solidFill>
                  <a:srgbClr val="010202"/>
                </a:solidFill>
                <a:latin typeface="Times New Roman"/>
                <a:cs typeface="Times New Roman"/>
              </a:rPr>
              <a:t>Ag </a:t>
            </a:r>
            <a:r>
              <a:rPr dirty="0" sz="1000" spc="-5">
                <a:solidFill>
                  <a:srgbClr val="010202"/>
                </a:solidFill>
                <a:latin typeface="Times New Roman"/>
                <a:cs typeface="Times New Roman"/>
              </a:rPr>
              <a:t>ln </a:t>
            </a:r>
            <a:r>
              <a:rPr dirty="0" sz="1000" i="1">
                <a:solidFill>
                  <a:srgbClr val="010202"/>
                </a:solidFill>
                <a:latin typeface="Times New Roman"/>
                <a:cs typeface="Times New Roman"/>
              </a:rPr>
              <a:t>X</a:t>
            </a:r>
            <a:r>
              <a:rPr dirty="0" baseline="-32407" sz="900">
                <a:solidFill>
                  <a:srgbClr val="010202"/>
                </a:solidFill>
                <a:latin typeface="Times New Roman"/>
                <a:cs typeface="Times New Roman"/>
              </a:rPr>
              <a:t>Ag</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baseline="-32407" sz="900">
                <a:solidFill>
                  <a:srgbClr val="010202"/>
                </a:solidFill>
                <a:latin typeface="Times New Roman"/>
                <a:cs typeface="Times New Roman"/>
              </a:rPr>
              <a:t>Au </a:t>
            </a:r>
            <a:r>
              <a:rPr dirty="0" sz="1000" spc="-5">
                <a:solidFill>
                  <a:srgbClr val="010202"/>
                </a:solidFill>
                <a:latin typeface="Times New Roman"/>
                <a:cs typeface="Times New Roman"/>
              </a:rPr>
              <a:t>ln </a:t>
            </a:r>
            <a:r>
              <a:rPr dirty="0" sz="1000" spc="-5" i="1">
                <a:solidFill>
                  <a:srgbClr val="010202"/>
                </a:solidFill>
                <a:latin typeface="Times New Roman"/>
                <a:cs typeface="Times New Roman"/>
              </a:rPr>
              <a:t>X</a:t>
            </a:r>
            <a:r>
              <a:rPr dirty="0" baseline="-32407" sz="900" spc="-7">
                <a:solidFill>
                  <a:srgbClr val="010202"/>
                </a:solidFill>
                <a:latin typeface="Times New Roman"/>
                <a:cs typeface="Times New Roman"/>
              </a:rPr>
              <a:t>Au</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(5,412.8</a:t>
            </a:r>
            <a:r>
              <a:rPr dirty="0" sz="1000" spc="-175">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2407" sz="900" spc="-7">
                <a:solidFill>
                  <a:srgbClr val="010202"/>
                </a:solidFill>
                <a:latin typeface="Times New Roman"/>
                <a:cs typeface="Times New Roman"/>
              </a:rPr>
              <a:t>Au</a:t>
            </a:r>
            <a:r>
              <a:rPr dirty="0" sz="1000" spc="-5">
                <a:solidFill>
                  <a:srgbClr val="010202"/>
                </a:solidFill>
                <a:latin typeface="Times New Roman"/>
                <a:cs typeface="Times New Roman"/>
              </a:rPr>
              <a:t>–13,465)</a:t>
            </a:r>
            <a:r>
              <a:rPr dirty="0" sz="1000" spc="-5" i="1">
                <a:solidFill>
                  <a:srgbClr val="010202"/>
                </a:solidFill>
                <a:latin typeface="Times New Roman"/>
                <a:cs typeface="Times New Roman"/>
              </a:rPr>
              <a:t>X</a:t>
            </a:r>
            <a:r>
              <a:rPr dirty="0" baseline="-32407" sz="900" spc="-7">
                <a:solidFill>
                  <a:srgbClr val="010202"/>
                </a:solidFill>
                <a:latin typeface="Times New Roman"/>
                <a:cs typeface="Times New Roman"/>
              </a:rPr>
              <a:t>Au</a:t>
            </a:r>
            <a:r>
              <a:rPr dirty="0" sz="1000" spc="-5" i="1">
                <a:solidFill>
                  <a:srgbClr val="010202"/>
                </a:solidFill>
                <a:latin typeface="Times New Roman"/>
                <a:cs typeface="Times New Roman"/>
              </a:rPr>
              <a:t>X</a:t>
            </a:r>
            <a:r>
              <a:rPr dirty="0" baseline="-32407" sz="900" spc="-7">
                <a:solidFill>
                  <a:srgbClr val="010202"/>
                </a:solidFill>
                <a:latin typeface="Times New Roman"/>
                <a:cs typeface="Times New Roman"/>
              </a:rPr>
              <a:t>Ag</a:t>
            </a:r>
            <a:r>
              <a:rPr dirty="0" sz="1000" spc="-5">
                <a:solidFill>
                  <a:srgbClr val="010202"/>
                </a:solidFill>
                <a:latin typeface="Times New Roman"/>
                <a:cs typeface="Times New Roman"/>
              </a:rPr>
              <a:t>.</a:t>
            </a:r>
            <a:endParaRPr sz="1000">
              <a:latin typeface="Times New Roman"/>
              <a:cs typeface="Times New Roman"/>
            </a:endParaRPr>
          </a:p>
          <a:p>
            <a:pPr marL="265430" marR="31115">
              <a:lnSpc>
                <a:spcPct val="100000"/>
              </a:lnSpc>
              <a:spcBef>
                <a:spcPts val="445"/>
              </a:spcBef>
            </a:pPr>
            <a:r>
              <a:rPr dirty="0" sz="1000">
                <a:solidFill>
                  <a:srgbClr val="010202"/>
                </a:solidFill>
                <a:latin typeface="Times New Roman"/>
                <a:cs typeface="Times New Roman"/>
              </a:rPr>
              <a:t>O</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M</a:t>
            </a:r>
            <a:r>
              <a:rPr dirty="0" baseline="33333" sz="1125">
                <a:solidFill>
                  <a:srgbClr val="010202"/>
                </a:solidFill>
                <a:latin typeface="Times New Roman"/>
                <a:cs typeface="Times New Roman"/>
              </a:rPr>
              <a:t>,id </a:t>
            </a:r>
            <a:r>
              <a:rPr dirty="0" sz="1000">
                <a:solidFill>
                  <a:srgbClr val="010202"/>
                </a:solidFill>
                <a:latin typeface="Times New Roman"/>
                <a:cs typeface="Times New Roman"/>
              </a:rPr>
              <a:t>is thus independent of temperature and is simply an expression for the  </a:t>
            </a:r>
            <a:r>
              <a:rPr dirty="0" sz="1000" spc="-5">
                <a:solidFill>
                  <a:srgbClr val="010202"/>
                </a:solidFill>
                <a:latin typeface="Times New Roman"/>
                <a:cs typeface="Times New Roman"/>
              </a:rPr>
              <a:t>maximum number of spatial configurations available to the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system.</a:t>
            </a:r>
            <a:endParaRPr sz="1000">
              <a:latin typeface="Times New Roman"/>
              <a:cs typeface="Times New Roman"/>
            </a:endParaRPr>
          </a:p>
          <a:p>
            <a:pPr marL="165100" marR="32384" indent="-127000">
              <a:lnSpc>
                <a:spcPct val="100000"/>
              </a:lnSpc>
            </a:pPr>
            <a:r>
              <a:rPr dirty="0" sz="1000" spc="-5">
                <a:solidFill>
                  <a:srgbClr val="010202"/>
                </a:solidFill>
                <a:latin typeface="Times New Roman"/>
                <a:cs typeface="Times New Roman"/>
              </a:rPr>
              <a:t>6. The thermodynamic behavior of non-Raoultian solutions is dealt with by introducing  </a:t>
            </a:r>
            <a:r>
              <a:rPr dirty="0" sz="1000">
                <a:solidFill>
                  <a:srgbClr val="010202"/>
                </a:solidFill>
                <a:latin typeface="Times New Roman"/>
                <a:cs typeface="Times New Roman"/>
              </a:rPr>
              <a:t>the activity </a:t>
            </a:r>
            <a:r>
              <a:rPr dirty="0" sz="1000" spc="-5">
                <a:solidFill>
                  <a:srgbClr val="010202"/>
                </a:solidFill>
                <a:latin typeface="Times New Roman"/>
                <a:cs typeface="Times New Roman"/>
              </a:rPr>
              <a:t>coefficient, </a:t>
            </a:r>
            <a:r>
              <a:rPr dirty="0" sz="1000" spc="-20">
                <a:solidFill>
                  <a:srgbClr val="010202"/>
                </a:solidFill>
                <a:latin typeface="Times New Roman"/>
                <a:cs typeface="Times New Roman"/>
              </a:rPr>
              <a:t>μ, </a:t>
            </a:r>
            <a:r>
              <a:rPr dirty="0" sz="1000">
                <a:solidFill>
                  <a:srgbClr val="010202"/>
                </a:solidFill>
                <a:latin typeface="Times New Roman"/>
                <a:cs typeface="Times New Roman"/>
              </a:rPr>
              <a:t>which for the component </a:t>
            </a:r>
            <a:r>
              <a:rPr dirty="0" sz="1000" i="1">
                <a:solidFill>
                  <a:srgbClr val="010202"/>
                </a:solidFill>
                <a:latin typeface="Times New Roman"/>
                <a:cs typeface="Times New Roman"/>
              </a:rPr>
              <a:t>i </a:t>
            </a:r>
            <a:r>
              <a:rPr dirty="0" sz="1000">
                <a:solidFill>
                  <a:srgbClr val="010202"/>
                </a:solidFill>
                <a:latin typeface="Times New Roman"/>
                <a:cs typeface="Times New Roman"/>
              </a:rPr>
              <a:t>is defined as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i</a:t>
            </a:r>
            <a:r>
              <a:rPr dirty="0" sz="1000" spc="-15">
                <a:solidFill>
                  <a:srgbClr val="010202"/>
                </a:solidFill>
                <a:latin typeface="Times New Roman"/>
                <a:cs typeface="Times New Roman"/>
              </a:rPr>
              <a:t>=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i</a:t>
            </a:r>
            <a:r>
              <a:rPr dirty="0" sz="1000" spc="-5" i="1">
                <a:solidFill>
                  <a:srgbClr val="010202"/>
                </a:solidFill>
                <a:latin typeface="Times New Roman"/>
                <a:cs typeface="Times New Roman"/>
              </a:rPr>
              <a:t>.</a:t>
            </a:r>
            <a:r>
              <a:rPr dirty="0" sz="1000" spc="-95" i="1">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marL="164465" marR="30480" indent="-635">
              <a:lnSpc>
                <a:spcPct val="130900"/>
              </a:lnSpc>
            </a:pPr>
            <a:r>
              <a:rPr dirty="0" sz="1000" spc="-5">
                <a:solidFill>
                  <a:srgbClr val="010202"/>
                </a:solidFill>
                <a:latin typeface="Times New Roman"/>
                <a:cs typeface="Times New Roman"/>
              </a:rPr>
              <a:t>coefficient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i</a:t>
            </a:r>
            <a:r>
              <a:rPr dirty="0" sz="1000" spc="-15">
                <a:solidFill>
                  <a:srgbClr val="010202"/>
                </a:solidFill>
                <a:latin typeface="Times New Roman"/>
                <a:cs typeface="Times New Roman"/>
              </a:rPr>
              <a:t>, </a:t>
            </a:r>
            <a:r>
              <a:rPr dirty="0" sz="1000">
                <a:solidFill>
                  <a:srgbClr val="010202"/>
                </a:solidFill>
                <a:latin typeface="Times New Roman"/>
                <a:cs typeface="Times New Roman"/>
              </a:rPr>
              <a:t>which, can have values of greater or less than </a:t>
            </a:r>
            <a:r>
              <a:rPr dirty="0" sz="1000" spc="-15">
                <a:solidFill>
                  <a:srgbClr val="010202"/>
                </a:solidFill>
                <a:latin typeface="Times New Roman"/>
                <a:cs typeface="Times New Roman"/>
              </a:rPr>
              <a:t>unity, </a:t>
            </a:r>
            <a:r>
              <a:rPr dirty="0" sz="1000">
                <a:solidFill>
                  <a:srgbClr val="010202"/>
                </a:solidFill>
                <a:latin typeface="Times New Roman"/>
                <a:cs typeface="Times New Roman"/>
              </a:rPr>
              <a:t>thus quantifies the  </a:t>
            </a:r>
            <a:r>
              <a:rPr dirty="0" sz="1000" spc="-5">
                <a:solidFill>
                  <a:srgbClr val="010202"/>
                </a:solidFill>
                <a:latin typeface="Times New Roman"/>
                <a:cs typeface="Times New Roman"/>
              </a:rPr>
              <a:t>deviation</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85">
                <a:solidFill>
                  <a:srgbClr val="010202"/>
                </a:solidFill>
                <a:latin typeface="Times New Roman"/>
                <a:cs typeface="Times New Roman"/>
              </a:rPr>
              <a:t> </a:t>
            </a:r>
            <a:r>
              <a:rPr dirty="0" sz="1000" i="1">
                <a:solidFill>
                  <a:srgbClr val="010202"/>
                </a:solidFill>
                <a:latin typeface="Times New Roman"/>
                <a:cs typeface="Times New Roman"/>
              </a:rPr>
              <a:t>i</a:t>
            </a:r>
            <a:r>
              <a:rPr dirty="0" sz="1000" spc="90" i="1">
                <a:solidFill>
                  <a:srgbClr val="010202"/>
                </a:solidFill>
                <a:latin typeface="Times New Roman"/>
                <a:cs typeface="Times New Roman"/>
              </a:rPr>
              <a:t> </a:t>
            </a:r>
            <a:r>
              <a:rPr dirty="0" sz="1000">
                <a:solidFill>
                  <a:srgbClr val="010202"/>
                </a:solidFill>
                <a:latin typeface="Times New Roman"/>
                <a:cs typeface="Times New Roman"/>
              </a:rPr>
              <a:t>from</a:t>
            </a:r>
            <a:r>
              <a:rPr dirty="0" sz="1000" spc="85">
                <a:solidFill>
                  <a:srgbClr val="010202"/>
                </a:solidFill>
                <a:latin typeface="Times New Roman"/>
                <a:cs typeface="Times New Roman"/>
              </a:rPr>
              <a:t> </a:t>
            </a:r>
            <a:r>
              <a:rPr dirty="0" sz="1000">
                <a:solidFill>
                  <a:srgbClr val="010202"/>
                </a:solidFill>
                <a:latin typeface="Times New Roman"/>
                <a:cs typeface="Times New Roman"/>
              </a:rPr>
              <a:t>Raoultian</a:t>
            </a:r>
            <a:r>
              <a:rPr dirty="0" sz="1000" spc="85">
                <a:solidFill>
                  <a:srgbClr val="010202"/>
                </a:solidFill>
                <a:latin typeface="Times New Roman"/>
                <a:cs typeface="Times New Roman"/>
              </a:rPr>
              <a:t> </a:t>
            </a:r>
            <a:r>
              <a:rPr dirty="0" sz="1000" spc="-10">
                <a:solidFill>
                  <a:srgbClr val="010202"/>
                </a:solidFill>
                <a:latin typeface="Times New Roman"/>
                <a:cs typeface="Times New Roman"/>
              </a:rPr>
              <a:t>behavior.</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85">
                <a:solidFill>
                  <a:srgbClr val="010202"/>
                </a:solidFill>
                <a:latin typeface="Times New Roman"/>
                <a:cs typeface="Times New Roman"/>
              </a:rPr>
              <a:t> </a:t>
            </a:r>
            <a:r>
              <a:rPr dirty="0" sz="1000">
                <a:solidFill>
                  <a:srgbClr val="010202"/>
                </a:solidFill>
                <a:latin typeface="Times New Roman"/>
                <a:cs typeface="Times New Roman"/>
              </a:rPr>
              <a:t>ln</a:t>
            </a:r>
            <a:r>
              <a:rPr dirty="0" sz="1000" spc="85">
                <a:solidFill>
                  <a:srgbClr val="010202"/>
                </a:solidFill>
                <a:latin typeface="Times New Roman"/>
                <a:cs typeface="Times New Roman"/>
              </a:rPr>
              <a:t> </a:t>
            </a:r>
            <a:r>
              <a:rPr dirty="0" sz="1000" spc="-5" i="1">
                <a:solidFill>
                  <a:srgbClr val="010202"/>
                </a:solidFill>
                <a:latin typeface="Times New Roman"/>
                <a:cs typeface="Times New Roman"/>
              </a:rPr>
              <a:t>a</a:t>
            </a:r>
            <a:r>
              <a:rPr dirty="0" baseline="-33333" sz="1125" spc="-7" i="1">
                <a:solidFill>
                  <a:srgbClr val="010202"/>
                </a:solidFill>
                <a:latin typeface="Times New Roman"/>
                <a:cs typeface="Times New Roman"/>
              </a:rPr>
              <a:t>i</a:t>
            </a:r>
            <a:r>
              <a:rPr dirty="0" sz="1000" spc="-5">
                <a:solidFill>
                  <a:srgbClr val="010202"/>
                </a:solidFill>
                <a:latin typeface="Times New Roman"/>
                <a:cs typeface="Times New Roman"/>
              </a:rPr>
              <a:t>=</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ln</a:t>
            </a:r>
            <a:r>
              <a:rPr dirty="0" sz="1000" spc="85">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i</a:t>
            </a:r>
            <a:r>
              <a:rPr dirty="0" sz="1000" spc="-5">
                <a:solidFill>
                  <a:srgbClr val="010202"/>
                </a:solidFill>
                <a:latin typeface="Times New Roman"/>
                <a:cs typeface="Times New Roman"/>
              </a:rPr>
              <a:t>+ln</a:t>
            </a:r>
            <a:r>
              <a:rPr dirty="0" sz="1000" spc="85">
                <a:solidFill>
                  <a:srgbClr val="010202"/>
                </a:solidFill>
                <a:latin typeface="Times New Roman"/>
                <a:cs typeface="Times New Roman"/>
              </a:rPr>
              <a:t>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i</a:t>
            </a:r>
            <a:r>
              <a:rPr dirty="0" sz="1000" spc="-15">
                <a:solidFill>
                  <a:srgbClr val="010202"/>
                </a:solidFill>
                <a:latin typeface="Times New Roman"/>
                <a:cs typeface="Times New Roman"/>
              </a:rPr>
              <a:t>,</a:t>
            </a:r>
            <a:r>
              <a:rPr dirty="0" sz="1000" spc="90">
                <a:solidFill>
                  <a:srgbClr val="010202"/>
                </a:solidFill>
                <a:latin typeface="Times New Roman"/>
                <a:cs typeface="Times New Roman"/>
              </a:rPr>
              <a:t> </a:t>
            </a:r>
            <a:r>
              <a:rPr dirty="0" sz="1000" i="1">
                <a:solidFill>
                  <a:srgbClr val="010202"/>
                </a:solidFill>
                <a:latin typeface="Times New Roman"/>
                <a:cs typeface="Times New Roman"/>
              </a:rPr>
              <a:t>d</a:t>
            </a:r>
            <a:r>
              <a:rPr dirty="0" sz="1000" spc="90" i="1">
                <a:solidFill>
                  <a:srgbClr val="010202"/>
                </a:solidFill>
                <a:latin typeface="Times New Roman"/>
                <a:cs typeface="Times New Roman"/>
              </a:rPr>
              <a:t> </a:t>
            </a:r>
            <a:r>
              <a:rPr dirty="0" sz="1000" spc="-5">
                <a:solidFill>
                  <a:srgbClr val="010202"/>
                </a:solidFill>
                <a:latin typeface="Times New Roman"/>
                <a:cs typeface="Times New Roman"/>
              </a:rPr>
              <a:t>ln</a:t>
            </a:r>
            <a:endParaRPr sz="1000">
              <a:latin typeface="Times New Roman"/>
              <a:cs typeface="Times New Roman"/>
            </a:endParaRPr>
          </a:p>
          <a:p>
            <a:pPr algn="r" marR="33020">
              <a:lnSpc>
                <a:spcPct val="100000"/>
              </a:lnSpc>
              <a:spcBef>
                <a:spcPts val="755"/>
              </a:spcBef>
            </a:pPr>
            <a:r>
              <a:rPr dirty="0" sz="1000">
                <a:solidFill>
                  <a:srgbClr val="010202"/>
                </a:solidFill>
                <a:latin typeface="Times New Roman"/>
                <a:cs typeface="Times New Roman"/>
              </a:rPr>
              <a:t>. Thus if </a:t>
            </a:r>
            <a:r>
              <a:rPr dirty="0" sz="1000" spc="-20" i="1">
                <a:solidFill>
                  <a:srgbClr val="010202"/>
                </a:solidFill>
                <a:latin typeface="Times New Roman"/>
                <a:cs typeface="Times New Roman"/>
              </a:rPr>
              <a:t>d</a:t>
            </a:r>
            <a:r>
              <a:rPr dirty="0" sz="1000" spc="-20">
                <a:solidFill>
                  <a:srgbClr val="010202"/>
                </a:solidFill>
                <a:latin typeface="Times New Roman"/>
                <a:cs typeface="Times New Roman"/>
              </a:rPr>
              <a:t>μ </a:t>
            </a:r>
            <a:r>
              <a:rPr dirty="0" sz="1000">
                <a:solidFill>
                  <a:srgbClr val="010202"/>
                </a:solidFill>
                <a:latin typeface="Times New Roman"/>
                <a:cs typeface="Times New Roman"/>
              </a:rPr>
              <a:t>/</a:t>
            </a:r>
            <a:r>
              <a:rPr dirty="0" sz="1000" i="1">
                <a:solidFill>
                  <a:srgbClr val="010202"/>
                </a:solidFill>
                <a:latin typeface="Times New Roman"/>
                <a:cs typeface="Times New Roman"/>
              </a:rPr>
              <a:t>dT </a:t>
            </a:r>
            <a:r>
              <a:rPr dirty="0" sz="1000">
                <a:solidFill>
                  <a:srgbClr val="010202"/>
                </a:solidFill>
                <a:latin typeface="Times New Roman"/>
                <a:cs typeface="Times New Roman"/>
              </a:rPr>
              <a:t>is</a:t>
            </a:r>
            <a:r>
              <a:rPr dirty="0" sz="1000" spc="85">
                <a:solidFill>
                  <a:srgbClr val="010202"/>
                </a:solidFill>
                <a:latin typeface="Times New Roman"/>
                <a:cs typeface="Times New Roman"/>
              </a:rPr>
              <a:t> </a:t>
            </a:r>
            <a:r>
              <a:rPr dirty="0" sz="1000">
                <a:solidFill>
                  <a:srgbClr val="010202"/>
                </a:solidFill>
                <a:latin typeface="Times New Roman"/>
                <a:cs typeface="Times New Roman"/>
              </a:rPr>
              <a:t>positive,</a:t>
            </a:r>
            <a:endParaRPr sz="100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06425" y="713105"/>
            <a:ext cx="285750" cy="161925"/>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2368867" y="1775777"/>
            <a:ext cx="685800" cy="161925"/>
          </a:xfrm>
          <a:prstGeom prst="rect">
            <a:avLst/>
          </a:prstGeom>
          <a:blipFill>
            <a:blip r:embed="rId3" cstate="print"/>
            <a:stretch>
              <a:fillRect/>
            </a:stretch>
          </a:blipFill>
        </p:spPr>
        <p:txBody>
          <a:bodyPr wrap="square" lIns="0" tIns="0" rIns="0" bIns="0" rtlCol="0"/>
          <a:lstStyle/>
          <a:p/>
        </p:txBody>
      </p:sp>
      <p:sp>
        <p:nvSpPr>
          <p:cNvPr id="4" name="object 4"/>
          <p:cNvSpPr/>
          <p:nvPr/>
        </p:nvSpPr>
        <p:spPr>
          <a:xfrm>
            <a:off x="952982" y="1994852"/>
            <a:ext cx="133350" cy="161925"/>
          </a:xfrm>
          <a:prstGeom prst="rect">
            <a:avLst/>
          </a:prstGeom>
          <a:blipFill>
            <a:blip r:embed="rId4" cstate="print"/>
            <a:stretch>
              <a:fillRect/>
            </a:stretch>
          </a:blipFill>
        </p:spPr>
        <p:txBody>
          <a:bodyPr wrap="square" lIns="0" tIns="0" rIns="0" bIns="0" rtlCol="0"/>
          <a:lstStyle/>
          <a:p/>
        </p:txBody>
      </p:sp>
      <p:sp>
        <p:nvSpPr>
          <p:cNvPr id="5" name="object 5"/>
          <p:cNvSpPr/>
          <p:nvPr/>
        </p:nvSpPr>
        <p:spPr>
          <a:xfrm>
            <a:off x="3847782" y="3783177"/>
            <a:ext cx="600075" cy="161925"/>
          </a:xfrm>
          <a:prstGeom prst="rect">
            <a:avLst/>
          </a:prstGeom>
          <a:blipFill>
            <a:blip r:embed="rId5" cstate="print"/>
            <a:stretch>
              <a:fillRect/>
            </a:stretch>
          </a:blipFill>
        </p:spPr>
        <p:txBody>
          <a:bodyPr wrap="square" lIns="0" tIns="0" rIns="0" bIns="0" rtlCol="0"/>
          <a:lstStyle/>
          <a:p/>
        </p:txBody>
      </p:sp>
      <p:sp>
        <p:nvSpPr>
          <p:cNvPr id="6" name="object 6"/>
          <p:cNvSpPr txBox="1"/>
          <p:nvPr/>
        </p:nvSpPr>
        <p:spPr>
          <a:xfrm>
            <a:off x="342861" y="403223"/>
            <a:ext cx="4817745" cy="7371715"/>
          </a:xfrm>
          <a:prstGeom prst="rect">
            <a:avLst/>
          </a:prstGeom>
        </p:spPr>
        <p:txBody>
          <a:bodyPr wrap="square" lIns="0" tIns="12700" rIns="0" bIns="0" rtlCol="0" vert="horz">
            <a:spAutoFit/>
          </a:bodyPr>
          <a:lstStyle/>
          <a:p>
            <a:pPr algn="r" marR="123189">
              <a:lnSpc>
                <a:spcPct val="100000"/>
              </a:lnSpc>
              <a:spcBef>
                <a:spcPts val="100"/>
              </a:spcBef>
            </a:pPr>
            <a:r>
              <a:rPr dirty="0" sz="1000" i="1">
                <a:solidFill>
                  <a:srgbClr val="231F20"/>
                </a:solidFill>
                <a:latin typeface="Times New Roman"/>
                <a:cs typeface="Times New Roman"/>
              </a:rPr>
              <a:t>The Behavior of Solutions</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303</a:t>
            </a:r>
            <a:endParaRPr sz="1000">
              <a:latin typeface="Times New Roman"/>
              <a:cs typeface="Times New Roman"/>
            </a:endParaRPr>
          </a:p>
          <a:p>
            <a:pPr>
              <a:lnSpc>
                <a:spcPct val="100000"/>
              </a:lnSpc>
              <a:spcBef>
                <a:spcPts val="50"/>
              </a:spcBef>
            </a:pPr>
            <a:endParaRPr sz="1250">
              <a:latin typeface="Times New Roman"/>
              <a:cs typeface="Times New Roman"/>
            </a:endParaRPr>
          </a:p>
          <a:p>
            <a:pPr algn="just" marL="254000" marR="132080" indent="337820">
              <a:lnSpc>
                <a:spcPct val="100000"/>
              </a:lnSpc>
            </a:pPr>
            <a:r>
              <a:rPr dirty="0" sz="1000">
                <a:solidFill>
                  <a:srgbClr val="010202"/>
                </a:solidFill>
                <a:latin typeface="Times New Roman"/>
                <a:cs typeface="Times New Roman"/>
              </a:rPr>
              <a:t>is negative and vice versa. The </a:t>
            </a:r>
            <a:r>
              <a:rPr dirty="0" sz="1000" spc="-5">
                <a:solidFill>
                  <a:srgbClr val="010202"/>
                </a:solidFill>
                <a:latin typeface="Times New Roman"/>
                <a:cs typeface="Times New Roman"/>
              </a:rPr>
              <a:t>magnitude </a:t>
            </a:r>
            <a:r>
              <a:rPr dirty="0" sz="1000">
                <a:solidFill>
                  <a:srgbClr val="010202"/>
                </a:solidFill>
                <a:latin typeface="Times New Roman"/>
                <a:cs typeface="Times New Roman"/>
              </a:rPr>
              <a:t>of the heat of formation of a nonideal  </a:t>
            </a:r>
            <a:r>
              <a:rPr dirty="0" sz="1000" spc="-5">
                <a:solidFill>
                  <a:srgbClr val="010202"/>
                </a:solidFill>
                <a:latin typeface="Times New Roman"/>
                <a:cs typeface="Times New Roman"/>
              </a:rPr>
              <a:t>solution is determined by the magnitudes of the deviations of the components of the  </a:t>
            </a:r>
            <a:r>
              <a:rPr dirty="0" sz="1000">
                <a:solidFill>
                  <a:srgbClr val="010202"/>
                </a:solidFill>
                <a:latin typeface="Times New Roman"/>
                <a:cs typeface="Times New Roman"/>
              </a:rPr>
              <a:t>solution from Raoultian </a:t>
            </a:r>
            <a:r>
              <a:rPr dirty="0" sz="1000" spc="-10">
                <a:solidFill>
                  <a:srgbClr val="010202"/>
                </a:solidFill>
                <a:latin typeface="Times New Roman"/>
                <a:cs typeface="Times New Roman"/>
              </a:rPr>
              <a:t>behavior. </a:t>
            </a:r>
            <a:r>
              <a:rPr dirty="0" sz="1000">
                <a:solidFill>
                  <a:srgbClr val="010202"/>
                </a:solidFill>
                <a:latin typeface="Times New Roman"/>
                <a:cs typeface="Times New Roman"/>
              </a:rPr>
              <a:t>Nonideal components approach Raoultian behavior  with increasing temperature. Thus if </a:t>
            </a:r>
            <a:r>
              <a:rPr dirty="0" sz="1000" spc="-10">
                <a:solidFill>
                  <a:srgbClr val="010202"/>
                </a:solidFill>
                <a:latin typeface="Times New Roman"/>
                <a:cs typeface="Times New Roman"/>
              </a:rPr>
              <a:t>μ</a:t>
            </a:r>
            <a:r>
              <a:rPr dirty="0" baseline="-33333" sz="1125" spc="-15" i="1">
                <a:solidFill>
                  <a:srgbClr val="010202"/>
                </a:solidFill>
                <a:latin typeface="Times New Roman"/>
                <a:cs typeface="Times New Roman"/>
              </a:rPr>
              <a:t>i</a:t>
            </a:r>
            <a:r>
              <a:rPr dirty="0" sz="1000" spc="-10">
                <a:solidFill>
                  <a:srgbClr val="010202"/>
                </a:solidFill>
                <a:latin typeface="Times New Roman"/>
                <a:cs typeface="Times New Roman"/>
              </a:rPr>
              <a:t>&lt;1, </a:t>
            </a:r>
            <a:r>
              <a:rPr dirty="0" sz="1000">
                <a:solidFill>
                  <a:srgbClr val="010202"/>
                </a:solidFill>
                <a:latin typeface="Times New Roman"/>
                <a:cs typeface="Times New Roman"/>
              </a:rPr>
              <a:t>then </a:t>
            </a:r>
            <a:r>
              <a:rPr dirty="0" sz="1000" spc="-10" i="1">
                <a:solidFill>
                  <a:srgbClr val="010202"/>
                </a:solidFill>
                <a:latin typeface="Times New Roman"/>
                <a:cs typeface="Times New Roman"/>
              </a:rPr>
              <a:t>d</a:t>
            </a:r>
            <a:r>
              <a:rPr dirty="0" sz="1000" spc="-10">
                <a:solidFill>
                  <a:srgbClr val="010202"/>
                </a:solidFill>
                <a:latin typeface="Times New Roman"/>
                <a:cs typeface="Times New Roman"/>
              </a:rPr>
              <a:t>μ</a:t>
            </a:r>
            <a:r>
              <a:rPr dirty="0" baseline="-33333" sz="1125" spc="-15" i="1">
                <a:solidFill>
                  <a:srgbClr val="010202"/>
                </a:solidFill>
                <a:latin typeface="Times New Roman"/>
                <a:cs typeface="Times New Roman"/>
              </a:rPr>
              <a:t>i</a:t>
            </a:r>
            <a:r>
              <a:rPr dirty="0" sz="1000" spc="-10" i="1">
                <a:solidFill>
                  <a:srgbClr val="010202"/>
                </a:solidFill>
                <a:latin typeface="Times New Roman"/>
                <a:cs typeface="Times New Roman"/>
              </a:rPr>
              <a:t>/dT </a:t>
            </a:r>
            <a:r>
              <a:rPr dirty="0" sz="1000">
                <a:solidFill>
                  <a:srgbClr val="010202"/>
                </a:solidFill>
                <a:latin typeface="Times New Roman"/>
                <a:cs typeface="Times New Roman"/>
              </a:rPr>
              <a:t>is positive and if </a:t>
            </a:r>
            <a:r>
              <a:rPr dirty="0" sz="1000" spc="-10">
                <a:solidFill>
                  <a:srgbClr val="010202"/>
                </a:solidFill>
                <a:latin typeface="Times New Roman"/>
                <a:cs typeface="Times New Roman"/>
              </a:rPr>
              <a:t>μ</a:t>
            </a:r>
            <a:r>
              <a:rPr dirty="0" baseline="-33333" sz="1125" spc="-15" i="1">
                <a:solidFill>
                  <a:srgbClr val="010202"/>
                </a:solidFill>
                <a:latin typeface="Times New Roman"/>
                <a:cs typeface="Times New Roman"/>
              </a:rPr>
              <a:t>i</a:t>
            </a:r>
            <a:r>
              <a:rPr dirty="0" sz="1000" spc="-10">
                <a:solidFill>
                  <a:srgbClr val="010202"/>
                </a:solidFill>
                <a:latin typeface="Times New Roman"/>
                <a:cs typeface="Times New Roman"/>
              </a:rPr>
              <a:t>,&gt;1, </a:t>
            </a:r>
            <a:r>
              <a:rPr dirty="0" sz="1000" spc="-10" i="1">
                <a:solidFill>
                  <a:srgbClr val="010202"/>
                </a:solidFill>
                <a:latin typeface="Times New Roman"/>
                <a:cs typeface="Times New Roman"/>
              </a:rPr>
              <a:t>d</a:t>
            </a:r>
            <a:r>
              <a:rPr dirty="0" sz="1000" spc="-10">
                <a:solidFill>
                  <a:srgbClr val="010202"/>
                </a:solidFill>
                <a:latin typeface="Times New Roman"/>
                <a:cs typeface="Times New Roman"/>
              </a:rPr>
              <a:t>μ</a:t>
            </a:r>
            <a:r>
              <a:rPr dirty="0" baseline="-33333" sz="1125" spc="-15" i="1">
                <a:solidFill>
                  <a:srgbClr val="010202"/>
                </a:solidFill>
                <a:latin typeface="Times New Roman"/>
                <a:cs typeface="Times New Roman"/>
              </a:rPr>
              <a:t>i</a:t>
            </a:r>
            <a:r>
              <a:rPr dirty="0" sz="1000" spc="-10" i="1">
                <a:solidFill>
                  <a:srgbClr val="010202"/>
                </a:solidFill>
                <a:latin typeface="Times New Roman"/>
                <a:cs typeface="Times New Roman"/>
              </a:rPr>
              <a:t>/dT</a:t>
            </a:r>
            <a:r>
              <a:rPr dirty="0" sz="1000" spc="5" i="1">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a:p>
            <a:pPr algn="just" marL="254000" marR="133985">
              <a:lnSpc>
                <a:spcPct val="122600"/>
              </a:lnSpc>
              <a:spcBef>
                <a:spcPts val="100"/>
              </a:spcBef>
            </a:pPr>
            <a:r>
              <a:rPr dirty="0" sz="1000">
                <a:solidFill>
                  <a:srgbClr val="010202"/>
                </a:solidFill>
                <a:latin typeface="Times New Roman"/>
                <a:cs typeface="Times New Roman"/>
              </a:rPr>
              <a:t>negative. Solutions, the components of which exhibit negative deviations from  </a:t>
            </a:r>
            <a:r>
              <a:rPr dirty="0" sz="1000" spc="-15">
                <a:solidFill>
                  <a:srgbClr val="010202"/>
                </a:solidFill>
                <a:latin typeface="Times New Roman"/>
                <a:cs typeface="Times New Roman"/>
              </a:rPr>
              <a:t>Raoult’s </a:t>
            </a:r>
            <a:r>
              <a:rPr dirty="0" sz="1000" spc="-20">
                <a:solidFill>
                  <a:srgbClr val="010202"/>
                </a:solidFill>
                <a:latin typeface="Times New Roman"/>
                <a:cs typeface="Times New Roman"/>
              </a:rPr>
              <a:t>law, </a:t>
            </a:r>
            <a:r>
              <a:rPr dirty="0" sz="1000" spc="-5">
                <a:solidFill>
                  <a:srgbClr val="010202"/>
                </a:solidFill>
                <a:latin typeface="Times New Roman"/>
                <a:cs typeface="Times New Roman"/>
              </a:rPr>
              <a:t>form </a:t>
            </a:r>
            <a:r>
              <a:rPr dirty="0" sz="1000" spc="-10">
                <a:solidFill>
                  <a:srgbClr val="010202"/>
                </a:solidFill>
                <a:latin typeface="Times New Roman"/>
                <a:cs typeface="Times New Roman"/>
              </a:rPr>
              <a:t>exothermically, </a:t>
            </a:r>
            <a:r>
              <a:rPr dirty="0" sz="1000" spc="-5">
                <a:solidFill>
                  <a:srgbClr val="010202"/>
                </a:solidFill>
                <a:latin typeface="Times New Roman"/>
                <a:cs typeface="Times New Roman"/>
              </a:rPr>
              <a:t>i.e.,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&lt;0, and vice</a:t>
            </a:r>
            <a:r>
              <a:rPr dirty="0" sz="1000" spc="20">
                <a:solidFill>
                  <a:srgbClr val="010202"/>
                </a:solidFill>
                <a:latin typeface="Times New Roman"/>
                <a:cs typeface="Times New Roman"/>
              </a:rPr>
              <a:t> </a:t>
            </a:r>
            <a:r>
              <a:rPr dirty="0" sz="1000">
                <a:solidFill>
                  <a:srgbClr val="010202"/>
                </a:solidFill>
                <a:latin typeface="Times New Roman"/>
                <a:cs typeface="Times New Roman"/>
              </a:rPr>
              <a:t>versa.</a:t>
            </a:r>
            <a:endParaRPr sz="1000">
              <a:latin typeface="Times New Roman"/>
              <a:cs typeface="Times New Roman"/>
            </a:endParaRPr>
          </a:p>
          <a:p>
            <a:pPr algn="just" marL="254000" indent="-127635">
              <a:lnSpc>
                <a:spcPct val="100000"/>
              </a:lnSpc>
              <a:spcBef>
                <a:spcPts val="525"/>
              </a:spcBef>
              <a:buAutoNum type="arabicPeriod" startAt="7"/>
              <a:tabLst>
                <a:tab pos="260985" algn="l"/>
                <a:tab pos="2759710" algn="l"/>
              </a:tabLst>
            </a:pPr>
            <a:r>
              <a:rPr dirty="0" sz="1000" spc="-5">
                <a:solidFill>
                  <a:srgbClr val="010202"/>
                </a:solidFill>
                <a:latin typeface="Times New Roman"/>
                <a:cs typeface="Times New Roman"/>
              </a:rPr>
              <a:t>The Gibbs-Duhem</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relationship</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is	at constant temperature and</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pressure,</a:t>
            </a:r>
            <a:endParaRPr sz="1000">
              <a:latin typeface="Times New Roman"/>
              <a:cs typeface="Times New Roman"/>
            </a:endParaRPr>
          </a:p>
          <a:p>
            <a:pPr algn="just" marL="254000" marR="135255" indent="-635">
              <a:lnSpc>
                <a:spcPct val="100000"/>
              </a:lnSpc>
              <a:spcBef>
                <a:spcPts val="525"/>
              </a:spcBef>
            </a:pPr>
            <a:r>
              <a:rPr dirty="0" sz="1000">
                <a:solidFill>
                  <a:srgbClr val="010202"/>
                </a:solidFill>
                <a:latin typeface="Times New Roman"/>
                <a:cs typeface="Times New Roman"/>
              </a:rPr>
              <a:t>where </a:t>
            </a:r>
            <a:r>
              <a:rPr dirty="0" sz="1000" spc="-5">
                <a:solidFill>
                  <a:srgbClr val="010202"/>
                </a:solidFill>
                <a:latin typeface="Times New Roman"/>
                <a:cs typeface="Times New Roman"/>
              </a:rPr>
              <a:t>is the partial molar value of the extensive thermodynamic function </a:t>
            </a:r>
            <a:r>
              <a:rPr dirty="0" sz="1000" spc="-5" i="1">
                <a:solidFill>
                  <a:srgbClr val="010202"/>
                </a:solidFill>
                <a:latin typeface="Times New Roman"/>
                <a:cs typeface="Times New Roman"/>
              </a:rPr>
              <a:t>Q </a:t>
            </a:r>
            <a:r>
              <a:rPr dirty="0" sz="1000">
                <a:solidFill>
                  <a:srgbClr val="010202"/>
                </a:solidFill>
                <a:latin typeface="Times New Roman"/>
                <a:cs typeface="Times New Roman"/>
              </a:rPr>
              <a:t>of the  solution component </a:t>
            </a:r>
            <a:r>
              <a:rPr dirty="0" sz="1000" i="1">
                <a:solidFill>
                  <a:srgbClr val="010202"/>
                </a:solidFill>
                <a:latin typeface="Times New Roman"/>
                <a:cs typeface="Times New Roman"/>
              </a:rPr>
              <a:t>i</a:t>
            </a:r>
            <a:r>
              <a:rPr dirty="0" sz="1000">
                <a:solidFill>
                  <a:srgbClr val="010202"/>
                </a:solidFill>
                <a:latin typeface="Times New Roman"/>
                <a:cs typeface="Times New Roman"/>
              </a:rPr>
              <a:t>. </a:t>
            </a:r>
            <a:r>
              <a:rPr dirty="0" sz="1000" spc="-5">
                <a:solidFill>
                  <a:srgbClr val="010202"/>
                </a:solidFill>
                <a:latin typeface="Times New Roman"/>
                <a:cs typeface="Times New Roman"/>
              </a:rPr>
              <a:t>The excess value of an extensive thermodynamic property of </a:t>
            </a:r>
            <a:r>
              <a:rPr dirty="0" sz="1000">
                <a:solidFill>
                  <a:srgbClr val="010202"/>
                </a:solidFill>
                <a:latin typeface="Times New Roman"/>
                <a:cs typeface="Times New Roman"/>
              </a:rPr>
              <a:t>a  solution is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the actual value and the value that the property  would</a:t>
            </a:r>
            <a:r>
              <a:rPr dirty="0" sz="1000" spc="55">
                <a:solidFill>
                  <a:srgbClr val="010202"/>
                </a:solidFill>
                <a:latin typeface="Times New Roman"/>
                <a:cs typeface="Times New Roman"/>
              </a:rPr>
              <a:t> </a:t>
            </a:r>
            <a:r>
              <a:rPr dirty="0" sz="1000">
                <a:solidFill>
                  <a:srgbClr val="010202"/>
                </a:solidFill>
                <a:latin typeface="Times New Roman"/>
                <a:cs typeface="Times New Roman"/>
              </a:rPr>
              <a:t>have</a:t>
            </a:r>
            <a:r>
              <a:rPr dirty="0" sz="1000" spc="50">
                <a:solidFill>
                  <a:srgbClr val="010202"/>
                </a:solidFill>
                <a:latin typeface="Times New Roman"/>
                <a:cs typeface="Times New Roman"/>
              </a:rPr>
              <a:t> </a:t>
            </a:r>
            <a:r>
              <a:rPr dirty="0" sz="1000">
                <a:solidFill>
                  <a:srgbClr val="010202"/>
                </a:solidFill>
                <a:latin typeface="Times New Roman"/>
                <a:cs typeface="Times New Roman"/>
              </a:rPr>
              <a:t>if</a:t>
            </a:r>
            <a:r>
              <a:rPr dirty="0" sz="1000" spc="50">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components</a:t>
            </a:r>
            <a:r>
              <a:rPr dirty="0" sz="1000" spc="50">
                <a:solidFill>
                  <a:srgbClr val="010202"/>
                </a:solidFill>
                <a:latin typeface="Times New Roman"/>
                <a:cs typeface="Times New Roman"/>
              </a:rPr>
              <a:t> </a:t>
            </a:r>
            <a:r>
              <a:rPr dirty="0" sz="1000">
                <a:solidFill>
                  <a:srgbClr val="010202"/>
                </a:solidFill>
                <a:latin typeface="Times New Roman"/>
                <a:cs typeface="Times New Roman"/>
              </a:rPr>
              <a:t>obeyed</a:t>
            </a:r>
            <a:r>
              <a:rPr dirty="0" sz="1000" spc="55">
                <a:solidFill>
                  <a:srgbClr val="010202"/>
                </a:solidFill>
                <a:latin typeface="Times New Roman"/>
                <a:cs typeface="Times New Roman"/>
              </a:rPr>
              <a:t> </a:t>
            </a:r>
            <a:r>
              <a:rPr dirty="0" sz="1000" spc="-10">
                <a:solidFill>
                  <a:srgbClr val="010202"/>
                </a:solidFill>
                <a:latin typeface="Times New Roman"/>
                <a:cs typeface="Times New Roman"/>
              </a:rPr>
              <a:t>Raoult’s</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law.</a:t>
            </a:r>
            <a:r>
              <a:rPr dirty="0" sz="1000" spc="55">
                <a:solidFill>
                  <a:srgbClr val="010202"/>
                </a:solidFill>
                <a:latin typeface="Times New Roman"/>
                <a:cs typeface="Times New Roman"/>
              </a:rPr>
              <a:t> </a:t>
            </a:r>
            <a:r>
              <a:rPr dirty="0" sz="1000">
                <a:solidFill>
                  <a:srgbClr val="010202"/>
                </a:solidFill>
                <a:latin typeface="Times New Roman"/>
                <a:cs typeface="Times New Roman"/>
              </a:rPr>
              <a:t>Thus,</a:t>
            </a:r>
            <a:r>
              <a:rPr dirty="0" sz="1000" spc="55">
                <a:solidFill>
                  <a:srgbClr val="010202"/>
                </a:solidFill>
                <a:latin typeface="Times New Roman"/>
                <a:cs typeface="Times New Roman"/>
              </a:rPr>
              <a:t> </a:t>
            </a:r>
            <a:r>
              <a:rPr dirty="0" sz="1000">
                <a:solidFill>
                  <a:srgbClr val="010202"/>
                </a:solidFill>
                <a:latin typeface="Times New Roman"/>
                <a:cs typeface="Times New Roman"/>
              </a:rPr>
              <a:t>for</a:t>
            </a:r>
            <a:r>
              <a:rPr dirty="0" sz="1000" spc="50">
                <a:solidFill>
                  <a:srgbClr val="010202"/>
                </a:solidFill>
                <a:latin typeface="Times New Roman"/>
                <a:cs typeface="Times New Roman"/>
              </a:rPr>
              <a:t> </a:t>
            </a:r>
            <a:r>
              <a:rPr dirty="0" sz="100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a:solidFill>
                  <a:srgbClr val="010202"/>
                </a:solidFill>
                <a:latin typeface="Times New Roman"/>
                <a:cs typeface="Times New Roman"/>
              </a:rPr>
              <a:t>general</a:t>
            </a:r>
            <a:r>
              <a:rPr dirty="0" sz="1000" spc="50">
                <a:solidFill>
                  <a:srgbClr val="010202"/>
                </a:solidFill>
                <a:latin typeface="Times New Roman"/>
                <a:cs typeface="Times New Roman"/>
              </a:rPr>
              <a:t> </a:t>
            </a:r>
            <a:r>
              <a:rPr dirty="0" sz="1000">
                <a:solidFill>
                  <a:srgbClr val="010202"/>
                </a:solidFill>
                <a:latin typeface="Times New Roman"/>
                <a:cs typeface="Times New Roman"/>
              </a:rPr>
              <a:t>function</a:t>
            </a:r>
            <a:r>
              <a:rPr dirty="0" sz="1000" spc="45">
                <a:solidFill>
                  <a:srgbClr val="010202"/>
                </a:solidFill>
                <a:latin typeface="Times New Roman"/>
                <a:cs typeface="Times New Roman"/>
              </a:rPr>
              <a:t> </a:t>
            </a:r>
            <a:r>
              <a:rPr dirty="0" sz="1000" spc="-5" i="1">
                <a:solidFill>
                  <a:srgbClr val="010202"/>
                </a:solidFill>
                <a:latin typeface="Times New Roman"/>
                <a:cs typeface="Times New Roman"/>
              </a:rPr>
              <a:t>Q,</a:t>
            </a:r>
            <a:endParaRPr sz="1000">
              <a:latin typeface="Times New Roman"/>
              <a:cs typeface="Times New Roman"/>
            </a:endParaRPr>
          </a:p>
          <a:p>
            <a:pPr marL="254000">
              <a:lnSpc>
                <a:spcPts val="1110"/>
              </a:lnSpc>
              <a:spcBef>
                <a:spcPts val="270"/>
              </a:spcBef>
            </a:pPr>
            <a:r>
              <a:rPr dirty="0" sz="1000" spc="10" i="1">
                <a:solidFill>
                  <a:srgbClr val="010202"/>
                </a:solidFill>
                <a:latin typeface="Times New Roman"/>
                <a:cs typeface="Times New Roman"/>
              </a:rPr>
              <a:t>Q</a:t>
            </a:r>
            <a:r>
              <a:rPr dirty="0" baseline="33333" sz="1125" spc="15">
                <a:solidFill>
                  <a:srgbClr val="010202"/>
                </a:solidFill>
                <a:latin typeface="Times New Roman"/>
                <a:cs typeface="Times New Roman"/>
              </a:rPr>
              <a:t>XS</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Q</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Q</a:t>
            </a:r>
            <a:r>
              <a:rPr dirty="0" baseline="33333" sz="1125" spc="15">
                <a:solidFill>
                  <a:srgbClr val="010202"/>
                </a:solidFill>
                <a:latin typeface="Times New Roman"/>
                <a:cs typeface="Times New Roman"/>
              </a:rPr>
              <a:t>id</a:t>
            </a:r>
            <a:r>
              <a:rPr dirty="0" sz="1000" spc="10">
                <a:solidFill>
                  <a:srgbClr val="010202"/>
                </a:solidFill>
                <a:latin typeface="Times New Roman"/>
                <a:cs typeface="Times New Roman"/>
              </a:rPr>
              <a:t>, </a:t>
            </a:r>
            <a:r>
              <a:rPr dirty="0" sz="1000">
                <a:solidFill>
                  <a:srgbClr val="010202"/>
                </a:solidFill>
                <a:latin typeface="Times New Roman"/>
                <a:cs typeface="Times New Roman"/>
              </a:rPr>
              <a:t>or  for  the  Gibbs  free  </a:t>
            </a:r>
            <a:r>
              <a:rPr dirty="0" sz="1000" spc="-15">
                <a:solidFill>
                  <a:srgbClr val="010202"/>
                </a:solidFill>
                <a:latin typeface="Times New Roman"/>
                <a:cs typeface="Times New Roman"/>
              </a:rPr>
              <a:t>energy,  </a:t>
            </a:r>
            <a:r>
              <a:rPr dirty="0" sz="1000" i="1">
                <a:solidFill>
                  <a:srgbClr val="010202"/>
                </a:solidFill>
                <a:latin typeface="Times New Roman"/>
                <a:cs typeface="Times New Roman"/>
              </a:rPr>
              <a:t>G</a:t>
            </a:r>
            <a:r>
              <a:rPr dirty="0" baseline="33333" sz="1125">
                <a:solidFill>
                  <a:srgbClr val="010202"/>
                </a:solidFill>
                <a:latin typeface="Times New Roman"/>
                <a:cs typeface="Times New Roman"/>
              </a:rPr>
              <a:t>XS</a:t>
            </a:r>
            <a:r>
              <a:rPr dirty="0" sz="1000">
                <a:solidFill>
                  <a:srgbClr val="010202"/>
                </a:solidFill>
                <a:latin typeface="Times New Roman"/>
                <a:cs typeface="Times New Roman"/>
              </a:rPr>
              <a:t>=</a:t>
            </a:r>
            <a:r>
              <a:rPr dirty="0" sz="1000" i="1">
                <a:solidFill>
                  <a:srgbClr val="010202"/>
                </a:solidFill>
                <a:latin typeface="Times New Roman"/>
                <a:cs typeface="Times New Roman"/>
              </a:rPr>
              <a:t>G–G</a:t>
            </a:r>
            <a:r>
              <a:rPr dirty="0" baseline="33333" sz="1125">
                <a:solidFill>
                  <a:srgbClr val="010202"/>
                </a:solidFill>
                <a:latin typeface="Times New Roman"/>
                <a:cs typeface="Times New Roman"/>
              </a:rPr>
              <a:t>id</a:t>
            </a:r>
            <a:r>
              <a:rPr dirty="0" sz="1000">
                <a:solidFill>
                  <a:srgbClr val="010202"/>
                </a:solidFill>
                <a:latin typeface="Times New Roman"/>
                <a:cs typeface="Times New Roman"/>
              </a:rPr>
              <a:t>,  or  </a:t>
            </a:r>
            <a:r>
              <a:rPr dirty="0" sz="1000" i="1">
                <a:solidFill>
                  <a:srgbClr val="010202"/>
                </a:solidFill>
                <a:latin typeface="Times New Roman"/>
                <a:cs typeface="Times New Roman"/>
              </a:rPr>
              <a:t>G</a:t>
            </a:r>
            <a:r>
              <a:rPr dirty="0" baseline="33333" sz="1125">
                <a:solidFill>
                  <a:srgbClr val="010202"/>
                </a:solidFill>
                <a:latin typeface="Times New Roman"/>
                <a:cs typeface="Times New Roman"/>
              </a:rPr>
              <a:t>XS</a:t>
            </a:r>
            <a:r>
              <a:rPr dirty="0" sz="1000">
                <a:solidFill>
                  <a:srgbClr val="010202"/>
                </a:solidFill>
                <a:latin typeface="Times New Roman"/>
                <a:cs typeface="Times New Roman"/>
              </a:rPr>
              <a:t>=O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M,id</a:t>
            </a:r>
            <a:r>
              <a:rPr dirty="0" sz="1000">
                <a:solidFill>
                  <a:srgbClr val="010202"/>
                </a:solidFill>
                <a:latin typeface="Times New Roman"/>
                <a:cs typeface="Times New Roman"/>
              </a:rPr>
              <a:t>.</a:t>
            </a:r>
            <a:r>
              <a:rPr dirty="0" sz="1000" spc="110">
                <a:solidFill>
                  <a:srgbClr val="010202"/>
                </a:solidFill>
                <a:latin typeface="Times New Roman"/>
                <a:cs typeface="Times New Roman"/>
              </a:rPr>
              <a:t> </a:t>
            </a:r>
            <a:r>
              <a:rPr dirty="0" sz="1000" spc="-10">
                <a:solidFill>
                  <a:srgbClr val="010202"/>
                </a:solidFill>
                <a:latin typeface="Times New Roman"/>
                <a:cs typeface="Times New Roman"/>
              </a:rPr>
              <a:t>As</a:t>
            </a:r>
            <a:endParaRPr sz="1000">
              <a:latin typeface="Times New Roman"/>
              <a:cs typeface="Times New Roman"/>
            </a:endParaRPr>
          </a:p>
          <a:p>
            <a:pPr marL="253365">
              <a:lnSpc>
                <a:spcPts val="735"/>
              </a:lnSpc>
              <a:tabLst>
                <a:tab pos="1044575" algn="l"/>
              </a:tabLst>
            </a:pPr>
            <a:r>
              <a:rPr dirty="0" baseline="-25000" sz="1500" spc="-60">
                <a:solidFill>
                  <a:srgbClr val="010202"/>
                </a:solidFill>
                <a:latin typeface="Times New Roman"/>
                <a:cs typeface="Times New Roman"/>
              </a:rPr>
              <a:t>μ	</a:t>
            </a:r>
            <a:r>
              <a:rPr dirty="0" sz="750" spc="10">
                <a:solidFill>
                  <a:srgbClr val="010202"/>
                </a:solidFill>
                <a:latin typeface="Times New Roman"/>
                <a:cs typeface="Times New Roman"/>
              </a:rPr>
              <a:t>xs</a:t>
            </a:r>
            <a:endParaRPr sz="750">
              <a:latin typeface="Times New Roman"/>
              <a:cs typeface="Times New Roman"/>
            </a:endParaRPr>
          </a:p>
          <a:p>
            <a:pPr marL="317500">
              <a:lnSpc>
                <a:spcPts val="825"/>
              </a:lnSpc>
            </a:pPr>
            <a:r>
              <a:rPr dirty="0" baseline="-33333" sz="1125" i="1">
                <a:solidFill>
                  <a:srgbClr val="010202"/>
                </a:solidFill>
                <a:latin typeface="Times New Roman"/>
                <a:cs typeface="Times New Roman"/>
              </a:rPr>
              <a:t>i</a:t>
            </a:r>
            <a:r>
              <a:rPr dirty="0" sz="1000">
                <a:solidFill>
                  <a:srgbClr val="010202"/>
                </a:solidFill>
                <a:latin typeface="Times New Roman"/>
                <a:cs typeface="Times New Roman"/>
              </a:rPr>
              <a:t>–</a:t>
            </a:r>
            <a:r>
              <a:rPr dirty="0" sz="1000" i="1">
                <a:solidFill>
                  <a:srgbClr val="010202"/>
                </a:solidFill>
                <a:latin typeface="Times New Roman"/>
                <a:cs typeface="Times New Roman"/>
              </a:rPr>
              <a:t>a</a:t>
            </a:r>
            <a:r>
              <a:rPr dirty="0" baseline="-33333" sz="1125" i="1">
                <a:solidFill>
                  <a:srgbClr val="010202"/>
                </a:solidFill>
                <a:latin typeface="Times New Roman"/>
                <a:cs typeface="Times New Roman"/>
              </a:rPr>
              <a:t>i</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a:t>
            </a:r>
            <a:r>
              <a:rPr dirty="0" sz="1000" i="1">
                <a:solidFill>
                  <a:srgbClr val="010202"/>
                </a:solidFill>
                <a:latin typeface="Times New Roman"/>
                <a:cs typeface="Times New Roman"/>
              </a:rPr>
              <a:t>, </a:t>
            </a:r>
            <a:r>
              <a:rPr dirty="0" sz="1000">
                <a:solidFill>
                  <a:srgbClr val="010202"/>
                </a:solidFill>
                <a:latin typeface="Times New Roman"/>
                <a:cs typeface="Times New Roman"/>
              </a:rPr>
              <a:t>then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a:t>
            </a:r>
            <a:r>
              <a:rPr dirty="0" sz="1000" i="1">
                <a:solidFill>
                  <a:srgbClr val="010202"/>
                </a:solidFill>
                <a:latin typeface="Times New Roman"/>
                <a:cs typeface="Times New Roman"/>
              </a:rPr>
              <a:t>RT </a:t>
            </a:r>
            <a:r>
              <a:rPr dirty="0" sz="1000">
                <a:solidFill>
                  <a:srgbClr val="010202"/>
                </a:solidFill>
                <a:latin typeface="Times New Roman"/>
                <a:cs typeface="Times New Roman"/>
              </a:rPr>
              <a:t>Z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 </a:t>
            </a:r>
            <a:r>
              <a:rPr dirty="0" sz="1000">
                <a:solidFill>
                  <a:srgbClr val="010202"/>
                </a:solidFill>
                <a:latin typeface="Times New Roman"/>
                <a:cs typeface="Times New Roman"/>
              </a:rPr>
              <a:t>ln</a:t>
            </a:r>
            <a:r>
              <a:rPr dirty="0" sz="1000" spc="-25">
                <a:solidFill>
                  <a:srgbClr val="010202"/>
                </a:solidFill>
                <a:latin typeface="Times New Roman"/>
                <a:cs typeface="Times New Roman"/>
              </a:rPr>
              <a:t>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i</a:t>
            </a:r>
            <a:r>
              <a:rPr dirty="0" sz="1000" spc="-15">
                <a:solidFill>
                  <a:srgbClr val="010202"/>
                </a:solidFill>
                <a:latin typeface="Times New Roman"/>
                <a:cs typeface="Times New Roman"/>
              </a:rPr>
              <a:t>,</a:t>
            </a:r>
            <a:endParaRPr sz="1000">
              <a:latin typeface="Times New Roman"/>
              <a:cs typeface="Times New Roman"/>
            </a:endParaRPr>
          </a:p>
          <a:p>
            <a:pPr algn="just" marL="254000" marR="133350" indent="-127000">
              <a:lnSpc>
                <a:spcPct val="100000"/>
              </a:lnSpc>
              <a:spcBef>
                <a:spcPts val="375"/>
              </a:spcBef>
              <a:buAutoNum type="arabicPeriod" startAt="8"/>
              <a:tabLst>
                <a:tab pos="259715" algn="l"/>
              </a:tabLst>
            </a:pPr>
            <a:r>
              <a:rPr dirty="0" sz="1000" spc="-5">
                <a:solidFill>
                  <a:srgbClr val="010202"/>
                </a:solidFill>
                <a:latin typeface="Times New Roman"/>
                <a:cs typeface="Times New Roman"/>
              </a:rPr>
              <a:t>A </a:t>
            </a:r>
            <a:r>
              <a:rPr dirty="0" sz="1000">
                <a:solidFill>
                  <a:srgbClr val="010202"/>
                </a:solidFill>
                <a:latin typeface="Times New Roman"/>
                <a:cs typeface="Times New Roman"/>
              </a:rPr>
              <a:t>regular solution is one which has an ideal entropy of formation and a non-zero heat  </a:t>
            </a:r>
            <a:r>
              <a:rPr dirty="0" sz="1000" spc="-5">
                <a:solidFill>
                  <a:srgbClr val="010202"/>
                </a:solidFill>
                <a:latin typeface="Times New Roman"/>
                <a:cs typeface="Times New Roman"/>
              </a:rPr>
              <a:t>of</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formation</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from</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its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pure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components.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activity</a:t>
            </a:r>
            <a:r>
              <a:rPr dirty="0" sz="1000" spc="25">
                <a:solidFill>
                  <a:srgbClr val="010202"/>
                </a:solidFill>
                <a:latin typeface="Times New Roman"/>
                <a:cs typeface="Times New Roman"/>
              </a:rPr>
              <a:t> </a:t>
            </a:r>
            <a:r>
              <a:rPr dirty="0" sz="1000" spc="-10">
                <a:solidFill>
                  <a:srgbClr val="010202"/>
                </a:solidFill>
                <a:latin typeface="Times New Roman"/>
                <a:cs typeface="Times New Roman"/>
              </a:rPr>
              <a:t>coefficients</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components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marL="254000">
              <a:lnSpc>
                <a:spcPts val="955"/>
              </a:lnSpc>
              <a:spcBef>
                <a:spcPts val="270"/>
              </a:spcBef>
            </a:pPr>
            <a:r>
              <a:rPr dirty="0" sz="1000">
                <a:solidFill>
                  <a:srgbClr val="010202"/>
                </a:solidFill>
                <a:latin typeface="Times New Roman"/>
                <a:cs typeface="Times New Roman"/>
              </a:rPr>
              <a:t>a </a:t>
            </a:r>
            <a:r>
              <a:rPr dirty="0" sz="1000" spc="-5">
                <a:solidFill>
                  <a:srgbClr val="010202"/>
                </a:solidFill>
                <a:latin typeface="Times New Roman"/>
                <a:cs typeface="Times New Roman"/>
              </a:rPr>
              <a:t>regular solution are given by the expression </a:t>
            </a:r>
            <a:r>
              <a:rPr dirty="0" sz="1000" i="1">
                <a:solidFill>
                  <a:srgbClr val="010202"/>
                </a:solidFill>
                <a:latin typeface="Times New Roman"/>
                <a:cs typeface="Times New Roman"/>
              </a:rPr>
              <a:t>RT </a:t>
            </a:r>
            <a:r>
              <a:rPr dirty="0" sz="1000" spc="-5">
                <a:solidFill>
                  <a:srgbClr val="010202"/>
                </a:solidFill>
                <a:latin typeface="Times New Roman"/>
                <a:cs typeface="Times New Roman"/>
              </a:rPr>
              <a:t>ln </a:t>
            </a:r>
            <a:r>
              <a:rPr dirty="0" sz="1000" spc="-40">
                <a:solidFill>
                  <a:srgbClr val="010202"/>
                </a:solidFill>
                <a:latin typeface="Times New Roman"/>
                <a:cs typeface="Times New Roman"/>
              </a:rPr>
              <a:t>μ </a:t>
            </a:r>
            <a:r>
              <a:rPr dirty="0" sz="1000" spc="30">
                <a:solidFill>
                  <a:srgbClr val="010202"/>
                </a:solidFill>
                <a:latin typeface="Times New Roman"/>
                <a:cs typeface="Times New Roman"/>
              </a:rPr>
              <a:t>–a</a:t>
            </a:r>
            <a:r>
              <a:rPr dirty="0" sz="1000" spc="30">
                <a:solidFill>
                  <a:srgbClr val="010202"/>
                </a:solidFill>
                <a:latin typeface="Symbol"/>
                <a:cs typeface="Symbol"/>
              </a:rPr>
              <a:t></a:t>
            </a:r>
            <a:r>
              <a:rPr dirty="0" sz="1000" spc="30">
                <a:solidFill>
                  <a:srgbClr val="010202"/>
                </a:solidFill>
                <a:latin typeface="Times New Roman"/>
                <a:cs typeface="Times New Roman"/>
              </a:rPr>
              <a:t>(1–</a:t>
            </a:r>
            <a:r>
              <a:rPr dirty="0" sz="1000" spc="30" i="1">
                <a:solidFill>
                  <a:srgbClr val="010202"/>
                </a:solidFill>
                <a:latin typeface="Times New Roman"/>
                <a:cs typeface="Times New Roman"/>
              </a:rPr>
              <a:t>X </a:t>
            </a:r>
            <a:r>
              <a:rPr dirty="0" sz="1000">
                <a:solidFill>
                  <a:srgbClr val="010202"/>
                </a:solidFill>
                <a:latin typeface="Times New Roman"/>
                <a:cs typeface="Times New Roman"/>
              </a:rPr>
              <a:t>)</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 </a:t>
            </a:r>
            <a:r>
              <a:rPr dirty="0" sz="1000" spc="-5">
                <a:solidFill>
                  <a:srgbClr val="010202"/>
                </a:solidFill>
                <a:latin typeface="Times New Roman"/>
                <a:cs typeface="Times New Roman"/>
              </a:rPr>
              <a:t>where </a:t>
            </a:r>
            <a:r>
              <a:rPr dirty="0" sz="1000" spc="80">
                <a:solidFill>
                  <a:srgbClr val="010202"/>
                </a:solidFill>
                <a:latin typeface="Times New Roman"/>
                <a:cs typeface="Times New Roman"/>
              </a:rPr>
              <a:t>a</a:t>
            </a:r>
            <a:r>
              <a:rPr dirty="0" sz="1000" spc="80">
                <a:solidFill>
                  <a:srgbClr val="010202"/>
                </a:solidFill>
                <a:latin typeface="Symbol"/>
                <a:cs typeface="Symbol"/>
              </a:rPr>
              <a:t></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40">
                <a:solidFill>
                  <a:srgbClr val="010202"/>
                </a:solidFill>
                <a:latin typeface="Times New Roman"/>
                <a:cs typeface="Times New Roman"/>
              </a:rPr>
              <a:t> </a:t>
            </a:r>
            <a:r>
              <a:rPr dirty="0" sz="1000">
                <a:solidFill>
                  <a:srgbClr val="010202"/>
                </a:solidFill>
                <a:latin typeface="Times New Roman"/>
                <a:cs typeface="Times New Roman"/>
              </a:rPr>
              <a:t>a</a:t>
            </a:r>
            <a:endParaRPr sz="1000">
              <a:latin typeface="Times New Roman"/>
              <a:cs typeface="Times New Roman"/>
            </a:endParaRPr>
          </a:p>
          <a:p>
            <a:pPr algn="r" marR="1064260">
              <a:lnSpc>
                <a:spcPts val="635"/>
              </a:lnSpc>
              <a:tabLst>
                <a:tab pos="454659" algn="l"/>
              </a:tabLst>
            </a:pPr>
            <a:r>
              <a:rPr dirty="0" sz="750" spc="5" i="1">
                <a:solidFill>
                  <a:srgbClr val="010202"/>
                </a:solidFill>
                <a:latin typeface="Times New Roman"/>
                <a:cs typeface="Times New Roman"/>
              </a:rPr>
              <a:t>i</a:t>
            </a:r>
            <a:r>
              <a:rPr dirty="0" sz="750" spc="5" i="1">
                <a:solidFill>
                  <a:srgbClr val="010202"/>
                </a:solidFill>
                <a:latin typeface="Times New Roman"/>
                <a:cs typeface="Times New Roman"/>
              </a:rPr>
              <a:t>	</a:t>
            </a:r>
            <a:r>
              <a:rPr dirty="0" sz="750" spc="5" i="1">
                <a:solidFill>
                  <a:srgbClr val="010202"/>
                </a:solidFill>
                <a:latin typeface="Times New Roman"/>
                <a:cs typeface="Times New Roman"/>
              </a:rPr>
              <a:t>i</a:t>
            </a:r>
            <a:endParaRPr sz="750">
              <a:latin typeface="Times New Roman"/>
              <a:cs typeface="Times New Roman"/>
            </a:endParaRPr>
          </a:p>
          <a:p>
            <a:pPr algn="just" marL="254000">
              <a:lnSpc>
                <a:spcPts val="1185"/>
              </a:lnSpc>
            </a:pPr>
            <a:r>
              <a:rPr dirty="0" sz="1000" spc="-5">
                <a:solidFill>
                  <a:srgbClr val="010202"/>
                </a:solidFill>
                <a:latin typeface="Times New Roman"/>
                <a:cs typeface="Times New Roman"/>
              </a:rPr>
              <a:t>temperature-independent</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constant,</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value</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characteristic</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particular</a:t>
            </a:r>
            <a:endParaRPr sz="1000">
              <a:latin typeface="Times New Roman"/>
              <a:cs typeface="Times New Roman"/>
            </a:endParaRPr>
          </a:p>
          <a:p>
            <a:pPr algn="just" marL="254000">
              <a:lnSpc>
                <a:spcPct val="100000"/>
              </a:lnSpc>
              <a:spcBef>
                <a:spcPts val="525"/>
              </a:spcBef>
              <a:tabLst>
                <a:tab pos="4153535" algn="l"/>
              </a:tabLst>
            </a:pPr>
            <a:r>
              <a:rPr dirty="0" sz="1000">
                <a:solidFill>
                  <a:srgbClr val="010202"/>
                </a:solidFill>
                <a:latin typeface="Times New Roman"/>
                <a:cs typeface="Times New Roman"/>
              </a:rPr>
              <a:t>solution. Thus ln </a:t>
            </a:r>
            <a:r>
              <a:rPr dirty="0" sz="1000" spc="25" i="1">
                <a:solidFill>
                  <a:srgbClr val="010202"/>
                </a:solidFill>
                <a:latin typeface="Times New Roman"/>
                <a:cs typeface="Times New Roman"/>
              </a:rPr>
              <a:t>μ</a:t>
            </a:r>
            <a:r>
              <a:rPr dirty="0" baseline="-33333" sz="1125" spc="37" i="1">
                <a:solidFill>
                  <a:srgbClr val="010202"/>
                </a:solidFill>
                <a:latin typeface="Times New Roman"/>
                <a:cs typeface="Times New Roman"/>
              </a:rPr>
              <a:t>i  </a:t>
            </a:r>
            <a:r>
              <a:rPr dirty="0" sz="1000">
                <a:solidFill>
                  <a:srgbClr val="010202"/>
                </a:solidFill>
                <a:latin typeface="Times New Roman"/>
                <a:cs typeface="Times New Roman"/>
              </a:rPr>
              <a:t>varies inversely with temperature, </a:t>
            </a:r>
            <a:r>
              <a:rPr dirty="0" sz="1000" spc="60">
                <a:solidFill>
                  <a:srgbClr val="010202"/>
                </a:solidFill>
                <a:latin typeface="Times New Roman"/>
                <a:cs typeface="Times New Roman"/>
              </a:rPr>
              <a:t> </a:t>
            </a:r>
            <a:r>
              <a:rPr dirty="0" sz="1000">
                <a:solidFill>
                  <a:srgbClr val="010202"/>
                </a:solidFill>
                <a:latin typeface="Times New Roman"/>
                <a:cs typeface="Times New Roman"/>
              </a:rPr>
              <a:t>and,</a:t>
            </a:r>
            <a:r>
              <a:rPr dirty="0" sz="1000" spc="60">
                <a:solidFill>
                  <a:srgbClr val="010202"/>
                </a:solidFill>
                <a:latin typeface="Times New Roman"/>
                <a:cs typeface="Times New Roman"/>
              </a:rPr>
              <a:t> </a:t>
            </a:r>
            <a:r>
              <a:rPr dirty="0" sz="1000">
                <a:solidFill>
                  <a:srgbClr val="010202"/>
                </a:solidFill>
                <a:latin typeface="Times New Roman"/>
                <a:cs typeface="Times New Roman"/>
              </a:rPr>
              <a:t>as	</a:t>
            </a:r>
            <a:r>
              <a:rPr dirty="0" sz="1000" spc="-5">
                <a:solidFill>
                  <a:srgbClr val="010202"/>
                </a:solidFill>
                <a:latin typeface="Times New Roman"/>
                <a:cs typeface="Times New Roman"/>
              </a:rPr>
              <a:t>ln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i</a:t>
            </a:r>
            <a:r>
              <a:rPr dirty="0" sz="1000" spc="-15">
                <a:solidFill>
                  <a:srgbClr val="010202"/>
                </a:solidFill>
                <a:latin typeface="Times New Roman"/>
                <a:cs typeface="Times New Roman"/>
              </a:rPr>
              <a:t>,</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then</a:t>
            </a:r>
            <a:endParaRPr sz="1000">
              <a:latin typeface="Times New Roman"/>
              <a:cs typeface="Times New Roman"/>
            </a:endParaRPr>
          </a:p>
          <a:p>
            <a:pPr algn="just" marL="254000" marR="135890" indent="760730">
              <a:lnSpc>
                <a:spcPts val="1470"/>
              </a:lnSpc>
              <a:spcBef>
                <a:spcPts val="720"/>
              </a:spcBef>
            </a:pPr>
            <a:r>
              <a:rPr dirty="0" sz="1000" spc="-5">
                <a:solidFill>
                  <a:srgbClr val="010202"/>
                </a:solidFill>
                <a:latin typeface="Times New Roman"/>
                <a:cs typeface="Times New Roman"/>
              </a:rPr>
              <a:t>is independent of temperature. </a:t>
            </a:r>
            <a:r>
              <a:rPr dirty="0" sz="1000" spc="-10">
                <a:solidFill>
                  <a:srgbClr val="010202"/>
                </a:solidFill>
                <a:latin typeface="Times New Roman"/>
                <a:cs typeface="Times New Roman"/>
              </a:rPr>
              <a:t>Further-more, </a:t>
            </a:r>
            <a:r>
              <a:rPr dirty="0" sz="1000" spc="-5">
                <a:solidFill>
                  <a:srgbClr val="010202"/>
                </a:solidFill>
                <a:latin typeface="Times New Roman"/>
                <a:cs typeface="Times New Roman"/>
              </a:rPr>
              <a:t>the heat of formation of </a:t>
            </a:r>
            <a:r>
              <a:rPr dirty="0" sz="1000">
                <a:solidFill>
                  <a:srgbClr val="010202"/>
                </a:solidFill>
                <a:latin typeface="Times New Roman"/>
                <a:cs typeface="Times New Roman"/>
              </a:rPr>
              <a:t>a  regular solution, being equal to </a:t>
            </a:r>
            <a:r>
              <a:rPr dirty="0" sz="1000" spc="5" i="1">
                <a:solidFill>
                  <a:srgbClr val="010202"/>
                </a:solidFill>
                <a:latin typeface="Times New Roman"/>
                <a:cs typeface="Times New Roman"/>
              </a:rPr>
              <a:t>G</a:t>
            </a:r>
            <a:r>
              <a:rPr dirty="0" baseline="33333" sz="1125" spc="7">
                <a:solidFill>
                  <a:srgbClr val="010202"/>
                </a:solidFill>
                <a:latin typeface="Times New Roman"/>
                <a:cs typeface="Times New Roman"/>
              </a:rPr>
              <a:t>XS</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parabolic function of composition, given by  </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H</a:t>
            </a:r>
            <a:r>
              <a:rPr dirty="0" baseline="33333" sz="1125" spc="22" i="1">
                <a:solidFill>
                  <a:srgbClr val="010202"/>
                </a:solidFill>
                <a:latin typeface="Times New Roman"/>
                <a:cs typeface="Times New Roman"/>
              </a:rPr>
              <a:t>M</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G</a:t>
            </a:r>
            <a:r>
              <a:rPr dirty="0" baseline="33333" sz="1125" spc="22">
                <a:solidFill>
                  <a:srgbClr val="010202"/>
                </a:solidFill>
                <a:latin typeface="Times New Roman"/>
                <a:cs typeface="Times New Roman"/>
              </a:rPr>
              <a:t>XS</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RT</a:t>
            </a:r>
            <a:r>
              <a:rPr dirty="0" sz="1000" spc="15">
                <a:solidFill>
                  <a:srgbClr val="010202"/>
                </a:solidFill>
                <a:latin typeface="Times New Roman"/>
                <a:cs typeface="Times New Roman"/>
              </a:rPr>
              <a:t>a</a:t>
            </a:r>
            <a:r>
              <a:rPr dirty="0" sz="1000" spc="15" i="1">
                <a:solidFill>
                  <a:srgbClr val="010202"/>
                </a:solidFill>
                <a:latin typeface="Times New Roman"/>
                <a:cs typeface="Times New Roman"/>
              </a:rPr>
              <a:t>X </a:t>
            </a:r>
            <a:r>
              <a:rPr dirty="0" sz="1000" i="1">
                <a:solidFill>
                  <a:srgbClr val="010202"/>
                </a:solidFill>
                <a:latin typeface="Times New Roman"/>
                <a:cs typeface="Times New Roman"/>
              </a:rPr>
              <a:t>X </a:t>
            </a:r>
            <a:r>
              <a:rPr dirty="0" sz="1000" spc="40">
                <a:solidFill>
                  <a:srgbClr val="010202"/>
                </a:solidFill>
                <a:latin typeface="Times New Roman"/>
                <a:cs typeface="Times New Roman"/>
              </a:rPr>
              <a:t>=a</a:t>
            </a:r>
            <a:r>
              <a:rPr dirty="0" sz="1000" spc="40">
                <a:solidFill>
                  <a:srgbClr val="010202"/>
                </a:solidFill>
                <a:latin typeface="Symbol"/>
                <a:cs typeface="Symbol"/>
              </a:rPr>
              <a:t></a:t>
            </a:r>
            <a:r>
              <a:rPr dirty="0" sz="1000" spc="40" i="1">
                <a:solidFill>
                  <a:srgbClr val="010202"/>
                </a:solidFill>
                <a:latin typeface="Times New Roman"/>
                <a:cs typeface="Times New Roman"/>
              </a:rPr>
              <a:t>X </a:t>
            </a:r>
            <a:r>
              <a:rPr dirty="0" sz="1000" i="1">
                <a:solidFill>
                  <a:srgbClr val="010202"/>
                </a:solidFill>
                <a:latin typeface="Times New Roman"/>
                <a:cs typeface="Times New Roman"/>
              </a:rPr>
              <a:t>X</a:t>
            </a:r>
            <a:r>
              <a:rPr dirty="0" sz="1000" spc="-15" i="1">
                <a:solidFill>
                  <a:srgbClr val="010202"/>
                </a:solidFill>
                <a:latin typeface="Times New Roman"/>
                <a:cs typeface="Times New Roman"/>
              </a:rPr>
              <a:t> </a:t>
            </a:r>
            <a:r>
              <a:rPr dirty="0" sz="1000">
                <a:solidFill>
                  <a:srgbClr val="010202"/>
                </a:solidFill>
                <a:latin typeface="Times New Roman"/>
                <a:cs typeface="Times New Roman"/>
              </a:rPr>
              <a:t>.</a:t>
            </a:r>
            <a:endParaRPr sz="1000">
              <a:latin typeface="Times New Roman"/>
              <a:cs typeface="Times New Roman"/>
            </a:endParaRPr>
          </a:p>
          <a:p>
            <a:pPr marL="1181100">
              <a:lnSpc>
                <a:spcPts val="295"/>
              </a:lnSpc>
              <a:tabLst>
                <a:tab pos="1635125" algn="l"/>
              </a:tabLst>
            </a:pPr>
            <a:r>
              <a:rPr dirty="0" sz="750" spc="15" i="1">
                <a:solidFill>
                  <a:srgbClr val="010202"/>
                </a:solidFill>
                <a:latin typeface="Times New Roman"/>
                <a:cs typeface="Times New Roman"/>
              </a:rPr>
              <a:t>A </a:t>
            </a:r>
            <a:r>
              <a:rPr dirty="0" sz="750" spc="204" i="1">
                <a:solidFill>
                  <a:srgbClr val="010202"/>
                </a:solidFill>
                <a:latin typeface="Times New Roman"/>
                <a:cs typeface="Times New Roman"/>
              </a:rPr>
              <a:t> </a:t>
            </a:r>
            <a:r>
              <a:rPr dirty="0" sz="750" spc="15" i="1">
                <a:solidFill>
                  <a:srgbClr val="010202"/>
                </a:solidFill>
                <a:latin typeface="Times New Roman"/>
                <a:cs typeface="Times New Roman"/>
              </a:rPr>
              <a:t>B	A</a:t>
            </a:r>
            <a:r>
              <a:rPr dirty="0" sz="750" spc="204" i="1">
                <a:solidFill>
                  <a:srgbClr val="010202"/>
                </a:solidFill>
                <a:latin typeface="Times New Roman"/>
                <a:cs typeface="Times New Roman"/>
              </a:rPr>
              <a:t> </a:t>
            </a:r>
            <a:r>
              <a:rPr dirty="0" sz="750" spc="15" i="1">
                <a:solidFill>
                  <a:srgbClr val="010202"/>
                </a:solidFill>
                <a:latin typeface="Times New Roman"/>
                <a:cs typeface="Times New Roman"/>
              </a:rPr>
              <a:t>B</a:t>
            </a:r>
            <a:endParaRPr sz="750">
              <a:latin typeface="Times New Roman"/>
              <a:cs typeface="Times New Roman"/>
            </a:endParaRPr>
          </a:p>
          <a:p>
            <a:pPr algn="just" marL="254000" marR="133350" indent="-127000">
              <a:lnSpc>
                <a:spcPts val="1200"/>
              </a:lnSpc>
              <a:spcBef>
                <a:spcPts val="25"/>
              </a:spcBef>
              <a:buAutoNum type="arabicPeriod" startAt="9"/>
              <a:tabLst>
                <a:tab pos="271780" algn="l"/>
              </a:tabLst>
            </a:pPr>
            <a:r>
              <a:rPr dirty="0" sz="1000">
                <a:solidFill>
                  <a:srgbClr val="010202"/>
                </a:solidFill>
                <a:latin typeface="Times New Roman"/>
                <a:cs typeface="Times New Roman"/>
              </a:rPr>
              <a:t>Regular solution behavior is predicted by a statistical solution model in which it is  assumed that the atoms mix randomly and that the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solution is the sum </a:t>
            </a:r>
            <a:r>
              <a:rPr dirty="0" sz="1000" spc="-5">
                <a:solidFill>
                  <a:srgbClr val="010202"/>
                </a:solidFill>
                <a:latin typeface="Times New Roman"/>
                <a:cs typeface="Times New Roman"/>
              </a:rPr>
              <a:t>of  </a:t>
            </a:r>
            <a:r>
              <a:rPr dirty="0" sz="1000">
                <a:solidFill>
                  <a:srgbClr val="010202"/>
                </a:solidFill>
                <a:latin typeface="Times New Roman"/>
                <a:cs typeface="Times New Roman"/>
              </a:rPr>
              <a:t>the individual interatomic bond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in the solution. Random mixing can be  assumed only if, in the system </a:t>
            </a:r>
            <a:r>
              <a:rPr dirty="0" sz="1000" i="1">
                <a:solidFill>
                  <a:srgbClr val="010202"/>
                </a:solidFill>
                <a:latin typeface="Times New Roman"/>
                <a:cs typeface="Times New Roman"/>
              </a:rPr>
              <a:t>A–B, </a:t>
            </a:r>
            <a:r>
              <a:rPr dirty="0" sz="1000" spc="-5">
                <a:solidFill>
                  <a:srgbClr val="010202"/>
                </a:solidFill>
                <a:latin typeface="Times New Roman"/>
                <a:cs typeface="Times New Roman"/>
              </a:rPr>
              <a:t>the </a:t>
            </a:r>
            <a:r>
              <a:rPr dirty="0" sz="1000" i="1">
                <a:solidFill>
                  <a:srgbClr val="010202"/>
                </a:solidFill>
                <a:latin typeface="Times New Roman"/>
                <a:cs typeface="Times New Roman"/>
              </a:rPr>
              <a:t>A–B </a:t>
            </a:r>
            <a:r>
              <a:rPr dirty="0" sz="1000" spc="-5">
                <a:solidFill>
                  <a:srgbClr val="010202"/>
                </a:solidFill>
                <a:latin typeface="Times New Roman"/>
                <a:cs typeface="Times New Roman"/>
              </a:rPr>
              <a:t>bond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is not significantly </a:t>
            </a:r>
            <a:r>
              <a:rPr dirty="0" sz="1000" spc="-10">
                <a:solidFill>
                  <a:srgbClr val="010202"/>
                </a:solidFill>
                <a:latin typeface="Times New Roman"/>
                <a:cs typeface="Times New Roman"/>
              </a:rPr>
              <a:t>different  </a:t>
            </a:r>
            <a:r>
              <a:rPr dirty="0" sz="1000">
                <a:solidFill>
                  <a:srgbClr val="010202"/>
                </a:solidFill>
                <a:latin typeface="Times New Roman"/>
                <a:cs typeface="Times New Roman"/>
              </a:rPr>
              <a:t>from the average of the </a:t>
            </a:r>
            <a:r>
              <a:rPr dirty="0" sz="1000" i="1">
                <a:solidFill>
                  <a:srgbClr val="010202"/>
                </a:solidFill>
                <a:latin typeface="Times New Roman"/>
                <a:cs typeface="Times New Roman"/>
              </a:rPr>
              <a:t>A–A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B–B </a:t>
            </a:r>
            <a:r>
              <a:rPr dirty="0" sz="1000">
                <a:solidFill>
                  <a:srgbClr val="010202"/>
                </a:solidFill>
                <a:latin typeface="Times New Roman"/>
                <a:cs typeface="Times New Roman"/>
              </a:rPr>
              <a:t>bond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in the pure components.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any  such deviation the validity of the assumption of random mixing increases with  increasing temperature. The statistical model predicts tendency toward Raoultian  behavior and Henrian behavior as, respectively,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 </a:t>
            </a:r>
            <a:r>
              <a:rPr dirty="0" sz="1000" spc="-5">
                <a:solidFill>
                  <a:srgbClr val="010202"/>
                </a:solidFill>
                <a:latin typeface="Times New Roman"/>
                <a:cs typeface="Times New Roman"/>
              </a:rPr>
              <a:t>→ </a:t>
            </a:r>
            <a:r>
              <a:rPr dirty="0" sz="1000">
                <a:solidFill>
                  <a:srgbClr val="010202"/>
                </a:solidFill>
                <a:latin typeface="Times New Roman"/>
                <a:cs typeface="Times New Roman"/>
              </a:rPr>
              <a:t>1 and as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 </a:t>
            </a:r>
            <a:r>
              <a:rPr dirty="0" sz="1000" spc="-5">
                <a:solidFill>
                  <a:srgbClr val="010202"/>
                </a:solidFill>
                <a:latin typeface="Times New Roman"/>
                <a:cs typeface="Times New Roman"/>
              </a:rPr>
              <a:t>→</a:t>
            </a:r>
            <a:r>
              <a:rPr dirty="0" sz="1000" spc="-160">
                <a:solidFill>
                  <a:srgbClr val="010202"/>
                </a:solidFill>
                <a:latin typeface="Times New Roman"/>
                <a:cs typeface="Times New Roman"/>
              </a:rPr>
              <a:t> </a:t>
            </a:r>
            <a:r>
              <a:rPr dirty="0" sz="1000">
                <a:solidFill>
                  <a:srgbClr val="010202"/>
                </a:solidFill>
                <a:latin typeface="Times New Roman"/>
                <a:cs typeface="Times New Roman"/>
              </a:rPr>
              <a:t>0.</a:t>
            </a:r>
            <a:endParaRPr sz="1000">
              <a:latin typeface="Times New Roman"/>
              <a:cs typeface="Times New Roman"/>
            </a:endParaRPr>
          </a:p>
          <a:p>
            <a:pPr algn="just" marL="254000" marR="135890" indent="-127000">
              <a:lnSpc>
                <a:spcPct val="100000"/>
              </a:lnSpc>
              <a:spcBef>
                <a:spcPts val="330"/>
              </a:spcBef>
              <a:buAutoNum type="arabicPeriod" startAt="9"/>
              <a:tabLst>
                <a:tab pos="334010" algn="l"/>
              </a:tabLst>
            </a:pPr>
            <a:r>
              <a:rPr dirty="0" sz="1000" spc="-5">
                <a:solidFill>
                  <a:srgbClr val="010202"/>
                </a:solidFill>
                <a:latin typeface="Times New Roman"/>
                <a:cs typeface="Times New Roman"/>
              </a:rPr>
              <a:t>The subregular solution model is one in which the value of </a:t>
            </a:r>
            <a:r>
              <a:rPr dirty="0" sz="1000" spc="100" b="1">
                <a:solidFill>
                  <a:srgbClr val="010202"/>
                </a:solidFill>
                <a:latin typeface="Times New Roman"/>
                <a:cs typeface="Times New Roman"/>
              </a:rPr>
              <a:t>T </a:t>
            </a:r>
            <a:r>
              <a:rPr dirty="0" sz="1000" spc="-5">
                <a:solidFill>
                  <a:srgbClr val="010202"/>
                </a:solidFill>
                <a:latin typeface="Times New Roman"/>
                <a:cs typeface="Times New Roman"/>
              </a:rPr>
              <a:t>is assumed </a:t>
            </a:r>
            <a:r>
              <a:rPr dirty="0" sz="1000">
                <a:solidFill>
                  <a:srgbClr val="010202"/>
                </a:solidFill>
                <a:latin typeface="Times New Roman"/>
                <a:cs typeface="Times New Roman"/>
              </a:rPr>
              <a:t>to be a  linear</a:t>
            </a:r>
            <a:r>
              <a:rPr dirty="0" sz="1000" spc="65">
                <a:solidFill>
                  <a:srgbClr val="010202"/>
                </a:solidFill>
                <a:latin typeface="Times New Roman"/>
                <a:cs typeface="Times New Roman"/>
              </a:rPr>
              <a:t> </a:t>
            </a:r>
            <a:r>
              <a:rPr dirty="0" sz="1000">
                <a:solidFill>
                  <a:srgbClr val="010202"/>
                </a:solidFill>
                <a:latin typeface="Times New Roman"/>
                <a:cs typeface="Times New Roman"/>
              </a:rPr>
              <a:t>function</a:t>
            </a:r>
            <a:r>
              <a:rPr dirty="0" sz="1000" spc="65">
                <a:solidFill>
                  <a:srgbClr val="010202"/>
                </a:solidFill>
                <a:latin typeface="Times New Roman"/>
                <a:cs typeface="Times New Roman"/>
              </a:rPr>
              <a:t> </a:t>
            </a:r>
            <a:r>
              <a:rPr dirty="0" sz="1000">
                <a:solidFill>
                  <a:srgbClr val="010202"/>
                </a:solidFill>
                <a:latin typeface="Times New Roman"/>
                <a:cs typeface="Times New Roman"/>
              </a:rPr>
              <a:t>of</a:t>
            </a:r>
            <a:r>
              <a:rPr dirty="0" sz="1000" spc="65">
                <a:solidFill>
                  <a:srgbClr val="010202"/>
                </a:solidFill>
                <a:latin typeface="Times New Roman"/>
                <a:cs typeface="Times New Roman"/>
              </a:rPr>
              <a:t> </a:t>
            </a:r>
            <a:r>
              <a:rPr dirty="0" sz="1000">
                <a:solidFill>
                  <a:srgbClr val="010202"/>
                </a:solidFill>
                <a:latin typeface="Times New Roman"/>
                <a:cs typeface="Times New Roman"/>
              </a:rPr>
              <a:t>composition,</a:t>
            </a:r>
            <a:r>
              <a:rPr dirty="0" sz="1000" spc="65">
                <a:solidFill>
                  <a:srgbClr val="010202"/>
                </a:solidFill>
                <a:latin typeface="Times New Roman"/>
                <a:cs typeface="Times New Roman"/>
              </a:rPr>
              <a:t> </a:t>
            </a:r>
            <a:r>
              <a:rPr dirty="0" sz="1000">
                <a:solidFill>
                  <a:srgbClr val="010202"/>
                </a:solidFill>
                <a:latin typeface="Times New Roman"/>
                <a:cs typeface="Times New Roman"/>
              </a:rPr>
              <a:t>being</a:t>
            </a:r>
            <a:r>
              <a:rPr dirty="0" sz="1000" spc="70">
                <a:solidFill>
                  <a:srgbClr val="010202"/>
                </a:solidFill>
                <a:latin typeface="Times New Roman"/>
                <a:cs typeface="Times New Roman"/>
              </a:rPr>
              <a:t> </a:t>
            </a:r>
            <a:r>
              <a:rPr dirty="0" sz="1000">
                <a:solidFill>
                  <a:srgbClr val="010202"/>
                </a:solidFill>
                <a:latin typeface="Times New Roman"/>
                <a:cs typeface="Times New Roman"/>
              </a:rPr>
              <a:t>given</a:t>
            </a:r>
            <a:r>
              <a:rPr dirty="0" sz="1000" spc="65">
                <a:solidFill>
                  <a:srgbClr val="010202"/>
                </a:solidFill>
                <a:latin typeface="Times New Roman"/>
                <a:cs typeface="Times New Roman"/>
              </a:rPr>
              <a:t> </a:t>
            </a:r>
            <a:r>
              <a:rPr dirty="0" sz="1000">
                <a:solidFill>
                  <a:srgbClr val="010202"/>
                </a:solidFill>
                <a:latin typeface="Times New Roman"/>
                <a:cs typeface="Times New Roman"/>
              </a:rPr>
              <a:t>by</a:t>
            </a:r>
            <a:r>
              <a:rPr dirty="0" sz="1000" spc="65">
                <a:solidFill>
                  <a:srgbClr val="010202"/>
                </a:solidFill>
                <a:latin typeface="Times New Roman"/>
                <a:cs typeface="Times New Roman"/>
              </a:rPr>
              <a:t> </a:t>
            </a:r>
            <a:r>
              <a:rPr dirty="0" sz="1000" spc="15">
                <a:solidFill>
                  <a:srgbClr val="010202"/>
                </a:solidFill>
                <a:latin typeface="Times New Roman"/>
                <a:cs typeface="Times New Roman"/>
              </a:rPr>
              <a:t>fi=</a:t>
            </a:r>
            <a:r>
              <a:rPr dirty="0" sz="1000" spc="15" i="1">
                <a:solidFill>
                  <a:srgbClr val="010202"/>
                </a:solidFill>
                <a:latin typeface="Times New Roman"/>
                <a:cs typeface="Times New Roman"/>
              </a:rPr>
              <a:t>a+bX</a:t>
            </a:r>
            <a:r>
              <a:rPr dirty="0" baseline="-33333" sz="1125" spc="22" i="1">
                <a:solidFill>
                  <a:srgbClr val="010202"/>
                </a:solidFill>
                <a:latin typeface="Times New Roman"/>
                <a:cs typeface="Times New Roman"/>
              </a:rPr>
              <a:t>B</a:t>
            </a:r>
            <a:r>
              <a:rPr dirty="0" sz="1000" spc="15">
                <a:solidFill>
                  <a:srgbClr val="010202"/>
                </a:solidFill>
                <a:latin typeface="Times New Roman"/>
                <a:cs typeface="Times New Roman"/>
              </a:rPr>
              <a:t>.</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variation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molar</a:t>
            </a:r>
            <a:endParaRPr sz="1000">
              <a:latin typeface="Times New Roman"/>
              <a:cs typeface="Times New Roman"/>
            </a:endParaRPr>
          </a:p>
          <a:p>
            <a:pPr marL="254000">
              <a:lnSpc>
                <a:spcPts val="955"/>
              </a:lnSpc>
              <a:spcBef>
                <a:spcPts val="640"/>
              </a:spcBef>
            </a:pPr>
            <a:r>
              <a:rPr dirty="0" sz="1000">
                <a:solidFill>
                  <a:srgbClr val="010202"/>
                </a:solidFill>
                <a:latin typeface="Times New Roman"/>
                <a:cs typeface="Times New Roman"/>
              </a:rPr>
              <a:t>excess</a:t>
            </a:r>
            <a:r>
              <a:rPr dirty="0" sz="1000" spc="55">
                <a:solidFill>
                  <a:srgbClr val="010202"/>
                </a:solidFill>
                <a:latin typeface="Times New Roman"/>
                <a:cs typeface="Times New Roman"/>
              </a:rPr>
              <a:t> </a:t>
            </a:r>
            <a:r>
              <a:rPr dirty="0" sz="1000">
                <a:solidFill>
                  <a:srgbClr val="010202"/>
                </a:solidFill>
                <a:latin typeface="Times New Roman"/>
                <a:cs typeface="Times New Roman"/>
              </a:rPr>
              <a:t>Gibbs</a:t>
            </a:r>
            <a:r>
              <a:rPr dirty="0" sz="1000" spc="55">
                <a:solidFill>
                  <a:srgbClr val="010202"/>
                </a:solidFill>
                <a:latin typeface="Times New Roman"/>
                <a:cs typeface="Times New Roman"/>
              </a:rPr>
              <a:t> </a:t>
            </a:r>
            <a:r>
              <a:rPr dirty="0" sz="1000">
                <a:solidFill>
                  <a:srgbClr val="010202"/>
                </a:solidFill>
                <a:latin typeface="Times New Roman"/>
                <a:cs typeface="Times New Roman"/>
              </a:rPr>
              <a:t>free</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60">
                <a:solidFill>
                  <a:srgbClr val="010202"/>
                </a:solidFill>
                <a:latin typeface="Times New Roman"/>
                <a:cs typeface="Times New Roman"/>
              </a:rPr>
              <a:t> </a:t>
            </a:r>
            <a:r>
              <a:rPr dirty="0" sz="1000">
                <a:solidFill>
                  <a:srgbClr val="010202"/>
                </a:solidFill>
                <a:latin typeface="Times New Roman"/>
                <a:cs typeface="Times New Roman"/>
              </a:rPr>
              <a:t>of</a:t>
            </a:r>
            <a:r>
              <a:rPr dirty="0" sz="1000" spc="60">
                <a:solidFill>
                  <a:srgbClr val="010202"/>
                </a:solidFill>
                <a:latin typeface="Times New Roman"/>
                <a:cs typeface="Times New Roman"/>
              </a:rPr>
              <a:t> </a:t>
            </a:r>
            <a:r>
              <a:rPr dirty="0" sz="1000">
                <a:solidFill>
                  <a:srgbClr val="010202"/>
                </a:solidFill>
                <a:latin typeface="Times New Roman"/>
                <a:cs typeface="Times New Roman"/>
              </a:rPr>
              <a:t>mixing</a:t>
            </a:r>
            <a:r>
              <a:rPr dirty="0" sz="1000" spc="55">
                <a:solidFill>
                  <a:srgbClr val="010202"/>
                </a:solidFill>
                <a:latin typeface="Times New Roman"/>
                <a:cs typeface="Times New Roman"/>
              </a:rPr>
              <a:t> </a:t>
            </a:r>
            <a:r>
              <a:rPr dirty="0" sz="1000">
                <a:solidFill>
                  <a:srgbClr val="010202"/>
                </a:solidFill>
                <a:latin typeface="Times New Roman"/>
                <a:cs typeface="Times New Roman"/>
              </a:rPr>
              <a:t>is</a:t>
            </a:r>
            <a:r>
              <a:rPr dirty="0" sz="1000" spc="55">
                <a:solidFill>
                  <a:srgbClr val="010202"/>
                </a:solidFill>
                <a:latin typeface="Times New Roman"/>
                <a:cs typeface="Times New Roman"/>
              </a:rPr>
              <a:t> </a:t>
            </a:r>
            <a:r>
              <a:rPr dirty="0" sz="1000">
                <a:solidFill>
                  <a:srgbClr val="010202"/>
                </a:solidFill>
                <a:latin typeface="Times New Roman"/>
                <a:cs typeface="Times New Roman"/>
              </a:rPr>
              <a:t>thus</a:t>
            </a:r>
            <a:r>
              <a:rPr dirty="0" sz="1000" spc="55">
                <a:solidFill>
                  <a:srgbClr val="010202"/>
                </a:solidFill>
                <a:latin typeface="Times New Roman"/>
                <a:cs typeface="Times New Roman"/>
              </a:rPr>
              <a:t> </a:t>
            </a:r>
            <a:r>
              <a:rPr dirty="0" sz="1000">
                <a:solidFill>
                  <a:srgbClr val="010202"/>
                </a:solidFill>
                <a:latin typeface="Times New Roman"/>
                <a:cs typeface="Times New Roman"/>
              </a:rPr>
              <a:t>given</a:t>
            </a:r>
            <a:r>
              <a:rPr dirty="0" sz="1000" spc="55">
                <a:solidFill>
                  <a:srgbClr val="010202"/>
                </a:solidFill>
                <a:latin typeface="Times New Roman"/>
                <a:cs typeface="Times New Roman"/>
              </a:rPr>
              <a:t> </a:t>
            </a:r>
            <a:r>
              <a:rPr dirty="0" sz="1000">
                <a:solidFill>
                  <a:srgbClr val="010202"/>
                </a:solidFill>
                <a:latin typeface="Times New Roman"/>
                <a:cs typeface="Times New Roman"/>
              </a:rPr>
              <a:t>by</a:t>
            </a:r>
            <a:r>
              <a:rPr dirty="0" sz="1000" spc="65">
                <a:solidFill>
                  <a:srgbClr val="010202"/>
                </a:solidFill>
                <a:latin typeface="Times New Roman"/>
                <a:cs typeface="Times New Roman"/>
              </a:rPr>
              <a:t> </a:t>
            </a:r>
            <a:r>
              <a:rPr dirty="0" sz="1000" i="1">
                <a:solidFill>
                  <a:srgbClr val="010202"/>
                </a:solidFill>
                <a:latin typeface="Times New Roman"/>
                <a:cs typeface="Times New Roman"/>
              </a:rPr>
              <a:t>G</a:t>
            </a:r>
            <a:r>
              <a:rPr dirty="0" baseline="33333" sz="1125">
                <a:solidFill>
                  <a:srgbClr val="010202"/>
                </a:solidFill>
                <a:latin typeface="Times New Roman"/>
                <a:cs typeface="Times New Roman"/>
              </a:rPr>
              <a:t>XS</a:t>
            </a:r>
            <a:r>
              <a:rPr dirty="0" sz="1000">
                <a:solidFill>
                  <a:srgbClr val="010202"/>
                </a:solidFill>
                <a:latin typeface="Times New Roman"/>
                <a:cs typeface="Times New Roman"/>
              </a:rPr>
              <a:t>=(</a:t>
            </a:r>
            <a:r>
              <a:rPr dirty="0" sz="1000" i="1">
                <a:solidFill>
                  <a:srgbClr val="010202"/>
                </a:solidFill>
                <a:latin typeface="Times New Roman"/>
                <a:cs typeface="Times New Roman"/>
              </a:rPr>
              <a:t>a</a:t>
            </a:r>
            <a:r>
              <a:rPr dirty="0" sz="1000">
                <a:solidFill>
                  <a:srgbClr val="010202"/>
                </a:solidFill>
                <a:latin typeface="Times New Roman"/>
                <a:cs typeface="Times New Roman"/>
              </a:rPr>
              <a:t>+</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bX</a:t>
            </a:r>
            <a:r>
              <a:rPr dirty="0" sz="1000" spc="215" i="1">
                <a:solidFill>
                  <a:srgbClr val="010202"/>
                </a:solidFill>
                <a:latin typeface="Times New Roman"/>
                <a:cs typeface="Times New Roman"/>
              </a:rPr>
              <a:t> </a:t>
            </a:r>
            <a:r>
              <a:rPr dirty="0" sz="1000">
                <a:solidFill>
                  <a:srgbClr val="010202"/>
                </a:solidFill>
                <a:latin typeface="Times New Roman"/>
                <a:cs typeface="Times New Roman"/>
              </a:rPr>
              <a:t>)</a:t>
            </a:r>
            <a:r>
              <a:rPr dirty="0" sz="1000" i="1">
                <a:solidFill>
                  <a:srgbClr val="010202"/>
                </a:solidFill>
                <a:latin typeface="Times New Roman"/>
                <a:cs typeface="Times New Roman"/>
              </a:rPr>
              <a:t>X</a:t>
            </a:r>
            <a:r>
              <a:rPr dirty="0" sz="1000" spc="200" i="1">
                <a:solidFill>
                  <a:srgbClr val="010202"/>
                </a:solidFill>
                <a:latin typeface="Times New Roman"/>
                <a:cs typeface="Times New Roman"/>
              </a:rPr>
              <a:t> </a:t>
            </a:r>
            <a:r>
              <a:rPr dirty="0" sz="1000" i="1">
                <a:solidFill>
                  <a:srgbClr val="010202"/>
                </a:solidFill>
                <a:latin typeface="Times New Roman"/>
                <a:cs typeface="Times New Roman"/>
              </a:rPr>
              <a:t>X</a:t>
            </a:r>
            <a:r>
              <a:rPr dirty="0" sz="1000" spc="220" i="1">
                <a:solidFill>
                  <a:srgbClr val="010202"/>
                </a:solidFill>
                <a:latin typeface="Times New Roman"/>
                <a:cs typeface="Times New Roman"/>
              </a:rPr>
              <a:t> </a:t>
            </a:r>
            <a:r>
              <a:rPr dirty="0" sz="1000">
                <a:solidFill>
                  <a:srgbClr val="010202"/>
                </a:solidFill>
                <a:latin typeface="Times New Roman"/>
                <a:cs typeface="Times New Roman"/>
              </a:rPr>
              <a:t>.</a:t>
            </a:r>
            <a:r>
              <a:rPr dirty="0" sz="1000" spc="60">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algn="r" marR="436880">
              <a:lnSpc>
                <a:spcPts val="635"/>
              </a:lnSpc>
            </a:pPr>
            <a:r>
              <a:rPr dirty="0" sz="750" spc="15" i="1">
                <a:solidFill>
                  <a:srgbClr val="010202"/>
                </a:solidFill>
                <a:latin typeface="Times New Roman"/>
                <a:cs typeface="Times New Roman"/>
              </a:rPr>
              <a:t>B A</a:t>
            </a:r>
            <a:r>
              <a:rPr dirty="0" sz="750" spc="35" i="1">
                <a:solidFill>
                  <a:srgbClr val="010202"/>
                </a:solidFill>
                <a:latin typeface="Times New Roman"/>
                <a:cs typeface="Times New Roman"/>
              </a:rPr>
              <a:t> </a:t>
            </a:r>
            <a:r>
              <a:rPr dirty="0" sz="750" spc="15" i="1">
                <a:solidFill>
                  <a:srgbClr val="010202"/>
                </a:solidFill>
                <a:latin typeface="Times New Roman"/>
                <a:cs typeface="Times New Roman"/>
              </a:rPr>
              <a:t>B</a:t>
            </a:r>
            <a:endParaRPr sz="750">
              <a:latin typeface="Times New Roman"/>
              <a:cs typeface="Times New Roman"/>
            </a:endParaRPr>
          </a:p>
          <a:p>
            <a:pPr algn="just" marL="254000">
              <a:lnSpc>
                <a:spcPts val="1185"/>
              </a:lnSpc>
            </a:pPr>
            <a:r>
              <a:rPr dirty="0" sz="1000">
                <a:solidFill>
                  <a:srgbClr val="010202"/>
                </a:solidFill>
                <a:latin typeface="Times New Roman"/>
                <a:cs typeface="Times New Roman"/>
              </a:rPr>
              <a:t>constants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are curve-fitting parameters and have no physical</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significance.</a:t>
            </a:r>
            <a:endParaRPr sz="1000">
              <a:latin typeface="Times New Roman"/>
              <a:cs typeface="Times New Roman"/>
            </a:endParaRPr>
          </a:p>
          <a:p>
            <a:pPr marL="2112645" marR="1517650" indent="-603885">
              <a:lnSpc>
                <a:spcPct val="253600"/>
              </a:lnSpc>
              <a:spcBef>
                <a:spcPts val="680"/>
              </a:spcBef>
            </a:pPr>
            <a:r>
              <a:rPr dirty="0" sz="1000" b="1">
                <a:solidFill>
                  <a:srgbClr val="010202"/>
                </a:solidFill>
                <a:latin typeface="Times New Roman"/>
                <a:cs typeface="Times New Roman"/>
              </a:rPr>
              <a:t>9.13 </a:t>
            </a:r>
            <a:r>
              <a:rPr dirty="0" sz="1000" spc="-5" b="1">
                <a:solidFill>
                  <a:srgbClr val="010202"/>
                </a:solidFill>
                <a:latin typeface="Times New Roman"/>
                <a:cs typeface="Times New Roman"/>
              </a:rPr>
              <a:t>NUMERICAL</a:t>
            </a:r>
            <a:r>
              <a:rPr dirty="0" sz="1000" spc="-110" b="1">
                <a:solidFill>
                  <a:srgbClr val="010202"/>
                </a:solidFill>
                <a:latin typeface="Times New Roman"/>
                <a:cs typeface="Times New Roman"/>
              </a:rPr>
              <a:t> </a:t>
            </a:r>
            <a:r>
              <a:rPr dirty="0" sz="1000" b="1">
                <a:solidFill>
                  <a:srgbClr val="010202"/>
                </a:solidFill>
                <a:latin typeface="Times New Roman"/>
                <a:cs typeface="Times New Roman"/>
              </a:rPr>
              <a:t>EXAMPLES  Example</a:t>
            </a:r>
            <a:r>
              <a:rPr dirty="0" sz="1000" spc="-5" b="1">
                <a:solidFill>
                  <a:srgbClr val="010202"/>
                </a:solidFill>
                <a:latin typeface="Times New Roman"/>
                <a:cs typeface="Times New Roman"/>
              </a:rPr>
              <a:t> </a:t>
            </a:r>
            <a:r>
              <a:rPr dirty="0" sz="1000" b="1">
                <a:solidFill>
                  <a:srgbClr val="010202"/>
                </a:solidFill>
                <a:latin typeface="Times New Roman"/>
                <a:cs typeface="Times New Roman"/>
              </a:rPr>
              <a:t>1</a:t>
            </a:r>
            <a:endParaRPr sz="1000">
              <a:latin typeface="Times New Roman"/>
              <a:cs typeface="Times New Roman"/>
            </a:endParaRPr>
          </a:p>
          <a:p>
            <a:pPr algn="r" marR="122555">
              <a:lnSpc>
                <a:spcPct val="100000"/>
              </a:lnSpc>
              <a:spcBef>
                <a:spcPts val="620"/>
              </a:spcBef>
            </a:pPr>
            <a:r>
              <a:rPr dirty="0" sz="1000" spc="-5">
                <a:solidFill>
                  <a:srgbClr val="010202"/>
                </a:solidFill>
                <a:latin typeface="Times New Roman"/>
                <a:cs typeface="Times New Roman"/>
              </a:rPr>
              <a:t>Copper</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gold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form</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complete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ranges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solid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solution</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temperatures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between</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410°C</a:t>
            </a:r>
            <a:endParaRPr sz="1000">
              <a:latin typeface="Times New Roman"/>
              <a:cs typeface="Times New Roman"/>
            </a:endParaRPr>
          </a:p>
        </p:txBody>
      </p:sp>
      <p:sp>
        <p:nvSpPr>
          <p:cNvPr id="7" name="object 7"/>
          <p:cNvSpPr/>
          <p:nvPr/>
        </p:nvSpPr>
        <p:spPr>
          <a:xfrm>
            <a:off x="606425" y="4049395"/>
            <a:ext cx="704850" cy="161925"/>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4598670" cy="59245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304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marR="5080">
              <a:lnSpc>
                <a:spcPct val="100000"/>
              </a:lnSpc>
              <a:spcBef>
                <a:spcPts val="865"/>
              </a:spcBef>
            </a:pPr>
            <a:r>
              <a:rPr dirty="0" sz="1000">
                <a:solidFill>
                  <a:srgbClr val="010202"/>
                </a:solidFill>
                <a:latin typeface="Times New Roman"/>
                <a:cs typeface="Times New Roman"/>
              </a:rPr>
              <a:t>and 889°C, and, at 600°C, the excess molar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formation of the solid  solutions is given</a:t>
            </a:r>
            <a:r>
              <a:rPr dirty="0" sz="1000" spc="-5">
                <a:solidFill>
                  <a:srgbClr val="010202"/>
                </a:solidFill>
                <a:latin typeface="Times New Roman"/>
                <a:cs typeface="Times New Roman"/>
              </a:rPr>
              <a:t> </a:t>
            </a:r>
            <a:r>
              <a:rPr dirty="0" sz="1000">
                <a:solidFill>
                  <a:srgbClr val="010202"/>
                </a:solidFill>
                <a:latin typeface="Times New Roman"/>
                <a:cs typeface="Times New Roman"/>
              </a:rPr>
              <a:t>by</a:t>
            </a:r>
            <a:endParaRPr sz="1000">
              <a:latin typeface="Times New Roman"/>
              <a:cs typeface="Times New Roman"/>
            </a:endParaRPr>
          </a:p>
        </p:txBody>
      </p:sp>
      <p:sp>
        <p:nvSpPr>
          <p:cNvPr id="3" name="object 3"/>
          <p:cNvSpPr/>
          <p:nvPr/>
        </p:nvSpPr>
        <p:spPr>
          <a:xfrm>
            <a:off x="1827212" y="1170305"/>
            <a:ext cx="1400175" cy="16192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100" y="1487677"/>
            <a:ext cx="4648835" cy="729615"/>
          </a:xfrm>
          <a:prstGeom prst="rect">
            <a:avLst/>
          </a:prstGeom>
        </p:spPr>
        <p:txBody>
          <a:bodyPr wrap="square" lIns="0" tIns="12700" rIns="0" bIns="0" rtlCol="0" vert="horz">
            <a:spAutoFit/>
          </a:bodyPr>
          <a:lstStyle/>
          <a:p>
            <a:pPr marL="38100" marR="30480" indent="-635">
              <a:lnSpc>
                <a:spcPct val="130900"/>
              </a:lnSpc>
              <a:spcBef>
                <a:spcPts val="100"/>
              </a:spcBef>
            </a:pPr>
            <a:r>
              <a:rPr dirty="0" sz="1000">
                <a:solidFill>
                  <a:srgbClr val="010202"/>
                </a:solidFill>
                <a:latin typeface="Times New Roman"/>
                <a:cs typeface="Times New Roman"/>
              </a:rPr>
              <a:t>Calculate the partial pressures of </a:t>
            </a:r>
            <a:r>
              <a:rPr dirty="0" sz="1000" spc="-5">
                <a:solidFill>
                  <a:srgbClr val="010202"/>
                </a:solidFill>
                <a:latin typeface="Times New Roman"/>
                <a:cs typeface="Times New Roman"/>
              </a:rPr>
              <a:t>Au </a:t>
            </a:r>
            <a:r>
              <a:rPr dirty="0" sz="1000">
                <a:solidFill>
                  <a:srgbClr val="010202"/>
                </a:solidFill>
                <a:latin typeface="Times New Roman"/>
                <a:cs typeface="Times New Roman"/>
              </a:rPr>
              <a:t>and Cu exerted by the solid solution of </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Cu</a:t>
            </a:r>
            <a:r>
              <a:rPr dirty="0" sz="1000" spc="5">
                <a:solidFill>
                  <a:srgbClr val="010202"/>
                </a:solidFill>
                <a:latin typeface="Times New Roman"/>
                <a:cs typeface="Times New Roman"/>
              </a:rPr>
              <a:t>= </a:t>
            </a:r>
            <a:r>
              <a:rPr dirty="0" sz="1000">
                <a:solidFill>
                  <a:srgbClr val="010202"/>
                </a:solidFill>
                <a:latin typeface="Times New Roman"/>
                <a:cs typeface="Times New Roman"/>
              </a:rPr>
              <a:t>0.6 at  600°C.</a:t>
            </a:r>
            <a:endParaRPr sz="1000">
              <a:latin typeface="Times New Roman"/>
              <a:cs typeface="Times New Roman"/>
            </a:endParaRPr>
          </a:p>
          <a:p>
            <a:pPr marL="38100" marR="30480" indent="127000">
              <a:lnSpc>
                <a:spcPct val="100000"/>
              </a:lnSpc>
            </a:pPr>
            <a:r>
              <a:rPr dirty="0" sz="1000" spc="-5">
                <a:solidFill>
                  <a:srgbClr val="010202"/>
                </a:solidFill>
                <a:latin typeface="Times New Roman"/>
                <a:cs typeface="Times New Roman"/>
              </a:rPr>
              <a:t>From Eq. (9.87), the solid solutions are regular with </a:t>
            </a:r>
            <a:r>
              <a:rPr dirty="0" sz="1000" spc="10">
                <a:solidFill>
                  <a:srgbClr val="010202"/>
                </a:solidFill>
                <a:latin typeface="Times New Roman"/>
                <a:cs typeface="Times New Roman"/>
              </a:rPr>
              <a:t>fi=–28,280 </a:t>
            </a:r>
            <a:r>
              <a:rPr dirty="0" sz="1000" spc="-5">
                <a:solidFill>
                  <a:srgbClr val="010202"/>
                </a:solidFill>
                <a:latin typeface="Times New Roman"/>
                <a:cs typeface="Times New Roman"/>
              </a:rPr>
              <a:t>J. Therefore, from Eq.  </a:t>
            </a:r>
            <a:r>
              <a:rPr dirty="0" sz="1000">
                <a:solidFill>
                  <a:srgbClr val="010202"/>
                </a:solidFill>
                <a:latin typeface="Times New Roman"/>
                <a:cs typeface="Times New Roman"/>
              </a:rPr>
              <a:t>(9.91),</a:t>
            </a:r>
            <a:endParaRPr sz="1000">
              <a:latin typeface="Times New Roman"/>
              <a:cs typeface="Times New Roman"/>
            </a:endParaRPr>
          </a:p>
        </p:txBody>
      </p:sp>
      <p:sp>
        <p:nvSpPr>
          <p:cNvPr id="5" name="object 5"/>
          <p:cNvSpPr/>
          <p:nvPr/>
        </p:nvSpPr>
        <p:spPr>
          <a:xfrm>
            <a:off x="1193800" y="2391575"/>
            <a:ext cx="2667000" cy="3238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2917990"/>
            <a:ext cx="31115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7" name="object 7"/>
          <p:cNvSpPr/>
          <p:nvPr/>
        </p:nvSpPr>
        <p:spPr>
          <a:xfrm>
            <a:off x="869950" y="3270415"/>
            <a:ext cx="3324225" cy="1333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3606317"/>
            <a:ext cx="521970" cy="177800"/>
          </a:xfrm>
          <a:prstGeom prst="rect">
            <a:avLst/>
          </a:prstGeom>
        </p:spPr>
        <p:txBody>
          <a:bodyPr wrap="square" lIns="0" tIns="12700" rIns="0" bIns="0" rtlCol="0" vert="horz">
            <a:spAutoFit/>
          </a:bodyPr>
          <a:lstStyle/>
          <a:p>
            <a:pPr marL="12700">
              <a:lnSpc>
                <a:spcPct val="100000"/>
              </a:lnSpc>
              <a:spcBef>
                <a:spcPts val="100"/>
              </a:spcBef>
            </a:pPr>
            <a:r>
              <a:rPr dirty="0" sz="1000" spc="-15">
                <a:solidFill>
                  <a:srgbClr val="010202"/>
                </a:solidFill>
                <a:latin typeface="Times New Roman"/>
                <a:cs typeface="Times New Roman"/>
              </a:rPr>
              <a:t>Similarly,</a:t>
            </a:r>
            <a:endParaRPr sz="1000">
              <a:latin typeface="Times New Roman"/>
              <a:cs typeface="Times New Roman"/>
            </a:endParaRPr>
          </a:p>
        </p:txBody>
      </p:sp>
      <p:sp>
        <p:nvSpPr>
          <p:cNvPr id="9" name="object 9"/>
          <p:cNvSpPr/>
          <p:nvPr/>
        </p:nvSpPr>
        <p:spPr>
          <a:xfrm>
            <a:off x="1489075" y="3958742"/>
            <a:ext cx="2076450" cy="33337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4485168"/>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11" name="object 11"/>
          <p:cNvSpPr/>
          <p:nvPr/>
        </p:nvSpPr>
        <p:spPr>
          <a:xfrm>
            <a:off x="1127125" y="4837595"/>
            <a:ext cx="2800350" cy="13335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44500" y="5173497"/>
            <a:ext cx="287083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The saturated vapor pressure of solid copper is given</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
        <p:nvSpPr>
          <p:cNvPr id="13" name="object 13"/>
          <p:cNvSpPr/>
          <p:nvPr/>
        </p:nvSpPr>
        <p:spPr>
          <a:xfrm>
            <a:off x="1231900" y="5525922"/>
            <a:ext cx="2590800" cy="304800"/>
          </a:xfrm>
          <a:prstGeom prst="rect">
            <a:avLst/>
          </a:prstGeom>
          <a:blipFill>
            <a:blip r:embed="rId7" cstate="print"/>
            <a:stretch>
              <a:fillRect/>
            </a:stretch>
          </a:blipFill>
        </p:spPr>
        <p:txBody>
          <a:bodyPr wrap="square" lIns="0" tIns="0" rIns="0" bIns="0" rtlCol="0"/>
          <a:lstStyle/>
          <a:p/>
        </p:txBody>
      </p:sp>
      <p:sp>
        <p:nvSpPr>
          <p:cNvPr id="14" name="object 14"/>
          <p:cNvSpPr txBox="1"/>
          <p:nvPr/>
        </p:nvSpPr>
        <p:spPr>
          <a:xfrm>
            <a:off x="444500" y="6033298"/>
            <a:ext cx="292481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the saturated vapor pressure of solid gold is given</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
        <p:nvSpPr>
          <p:cNvPr id="15" name="object 15"/>
          <p:cNvSpPr/>
          <p:nvPr/>
        </p:nvSpPr>
        <p:spPr>
          <a:xfrm>
            <a:off x="1208087" y="6385724"/>
            <a:ext cx="2638425" cy="304800"/>
          </a:xfrm>
          <a:prstGeom prst="rect">
            <a:avLst/>
          </a:prstGeom>
          <a:blipFill>
            <a:blip r:embed="rId8" cstate="print"/>
            <a:stretch>
              <a:fillRect/>
            </a:stretch>
          </a:blipFill>
        </p:spPr>
        <p:txBody>
          <a:bodyPr wrap="square" lIns="0" tIns="0" rIns="0" bIns="0" rtlCol="0"/>
          <a:lstStyle/>
          <a:p/>
        </p:txBody>
      </p:sp>
      <p:sp>
        <p:nvSpPr>
          <p:cNvPr id="16" name="object 16"/>
          <p:cNvSpPr txBox="1"/>
          <p:nvPr/>
        </p:nvSpPr>
        <p:spPr>
          <a:xfrm>
            <a:off x="444500" y="6883552"/>
            <a:ext cx="105918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Therefore, at 873</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K,</a:t>
            </a:r>
            <a:endParaRPr sz="1000">
              <a:latin typeface="Times New Roman"/>
              <a:cs typeface="Times New Roman"/>
            </a:endParaRPr>
          </a:p>
        </p:txBody>
      </p:sp>
      <p:sp>
        <p:nvSpPr>
          <p:cNvPr id="17" name="object 17"/>
          <p:cNvSpPr/>
          <p:nvPr/>
        </p:nvSpPr>
        <p:spPr>
          <a:xfrm>
            <a:off x="1827212" y="7235977"/>
            <a:ext cx="1400175" cy="171450"/>
          </a:xfrm>
          <a:prstGeom prst="rect">
            <a:avLst/>
          </a:prstGeom>
          <a:blipFill>
            <a:blip r:embed="rId9" cstate="print"/>
            <a:stretch>
              <a:fillRect/>
            </a:stretch>
          </a:blipFill>
        </p:spPr>
        <p:txBody>
          <a:bodyPr wrap="square" lIns="0" tIns="0" rIns="0" bIns="0" rtlCol="0"/>
          <a:lstStyl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376053" y="403223"/>
            <a:ext cx="166623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305</a:t>
            </a:r>
            <a:endParaRPr sz="1000">
              <a:latin typeface="Times New Roman"/>
              <a:cs typeface="Times New Roman"/>
            </a:endParaRPr>
          </a:p>
        </p:txBody>
      </p:sp>
      <p:sp>
        <p:nvSpPr>
          <p:cNvPr id="3" name="object 3"/>
          <p:cNvSpPr/>
          <p:nvPr/>
        </p:nvSpPr>
        <p:spPr>
          <a:xfrm>
            <a:off x="1812925" y="865505"/>
            <a:ext cx="1428750" cy="1714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115694"/>
            <a:ext cx="87566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From Eq.</a:t>
            </a:r>
            <a:r>
              <a:rPr dirty="0" sz="1000" spc="-85">
                <a:solidFill>
                  <a:srgbClr val="010202"/>
                </a:solidFill>
                <a:latin typeface="Times New Roman"/>
                <a:cs typeface="Times New Roman"/>
              </a:rPr>
              <a:t> </a:t>
            </a:r>
            <a:r>
              <a:rPr dirty="0" sz="1000">
                <a:solidFill>
                  <a:srgbClr val="010202"/>
                </a:solidFill>
                <a:latin typeface="Times New Roman"/>
                <a:cs typeface="Times New Roman"/>
              </a:rPr>
              <a:t>(9.12),</a:t>
            </a:r>
            <a:endParaRPr sz="1000">
              <a:latin typeface="Times New Roman"/>
              <a:cs typeface="Times New Roman"/>
            </a:endParaRPr>
          </a:p>
        </p:txBody>
      </p:sp>
      <p:sp>
        <p:nvSpPr>
          <p:cNvPr id="5" name="object 5"/>
          <p:cNvSpPr/>
          <p:nvPr/>
        </p:nvSpPr>
        <p:spPr>
          <a:xfrm>
            <a:off x="1348422" y="1112519"/>
            <a:ext cx="571500" cy="1428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1916747" y="1115694"/>
            <a:ext cx="278638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 </a:t>
            </a:r>
            <a:r>
              <a:rPr dirty="0" sz="1000" spc="-5">
                <a:solidFill>
                  <a:srgbClr val="010202"/>
                </a:solidFill>
                <a:latin typeface="Times New Roman"/>
                <a:cs typeface="Times New Roman"/>
              </a:rPr>
              <a:t>and thus the partial pressures exerted by the alloy</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are</a:t>
            </a:r>
            <a:endParaRPr sz="1000">
              <a:latin typeface="Times New Roman"/>
              <a:cs typeface="Times New Roman"/>
            </a:endParaRPr>
          </a:p>
        </p:txBody>
      </p:sp>
      <p:sp>
        <p:nvSpPr>
          <p:cNvPr id="7" name="object 7"/>
          <p:cNvSpPr/>
          <p:nvPr/>
        </p:nvSpPr>
        <p:spPr>
          <a:xfrm>
            <a:off x="1122362" y="1468119"/>
            <a:ext cx="2809875" cy="16192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1832609"/>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9" name="object 9"/>
          <p:cNvSpPr/>
          <p:nvPr/>
        </p:nvSpPr>
        <p:spPr>
          <a:xfrm>
            <a:off x="1046162" y="2185035"/>
            <a:ext cx="2962275" cy="17145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19111" y="2549550"/>
            <a:ext cx="4649470" cy="1297305"/>
          </a:xfrm>
          <a:prstGeom prst="rect">
            <a:avLst/>
          </a:prstGeom>
        </p:spPr>
        <p:txBody>
          <a:bodyPr wrap="square" lIns="0" tIns="91440" rIns="0" bIns="0" rtlCol="0" vert="horz">
            <a:spAutoFit/>
          </a:bodyPr>
          <a:lstStyle/>
          <a:p>
            <a:pPr algn="ctr">
              <a:lnSpc>
                <a:spcPct val="100000"/>
              </a:lnSpc>
              <a:spcBef>
                <a:spcPts val="720"/>
              </a:spcBef>
            </a:pPr>
            <a:r>
              <a:rPr dirty="0" sz="1000" b="1">
                <a:solidFill>
                  <a:srgbClr val="010202"/>
                </a:solidFill>
                <a:latin typeface="Times New Roman"/>
                <a:cs typeface="Times New Roman"/>
              </a:rPr>
              <a:t>Example</a:t>
            </a:r>
            <a:r>
              <a:rPr dirty="0" sz="1000" spc="-5" b="1">
                <a:solidFill>
                  <a:srgbClr val="010202"/>
                </a:solidFill>
                <a:latin typeface="Times New Roman"/>
                <a:cs typeface="Times New Roman"/>
              </a:rPr>
              <a:t> </a:t>
            </a:r>
            <a:r>
              <a:rPr dirty="0" sz="1000" b="1">
                <a:solidFill>
                  <a:srgbClr val="010202"/>
                </a:solidFill>
                <a:latin typeface="Times New Roman"/>
                <a:cs typeface="Times New Roman"/>
              </a:rPr>
              <a:t>2</a:t>
            </a:r>
            <a:endParaRPr sz="1000">
              <a:latin typeface="Times New Roman"/>
              <a:cs typeface="Times New Roman"/>
            </a:endParaRPr>
          </a:p>
          <a:p>
            <a:pPr algn="ctr">
              <a:lnSpc>
                <a:spcPct val="100000"/>
              </a:lnSpc>
              <a:spcBef>
                <a:spcPts val="620"/>
              </a:spcBef>
            </a:pPr>
            <a:r>
              <a:rPr dirty="0" sz="1000">
                <a:solidFill>
                  <a:srgbClr val="010202"/>
                </a:solidFill>
                <a:latin typeface="Times New Roman"/>
                <a:cs typeface="Times New Roman"/>
              </a:rPr>
              <a:t>At</a:t>
            </a:r>
            <a:r>
              <a:rPr dirty="0" sz="1000" spc="70">
                <a:solidFill>
                  <a:srgbClr val="010202"/>
                </a:solidFill>
                <a:latin typeface="Times New Roman"/>
                <a:cs typeface="Times New Roman"/>
              </a:rPr>
              <a:t> </a:t>
            </a:r>
            <a:r>
              <a:rPr dirty="0" sz="1000">
                <a:solidFill>
                  <a:srgbClr val="010202"/>
                </a:solidFill>
                <a:latin typeface="Times New Roman"/>
                <a:cs typeface="Times New Roman"/>
              </a:rPr>
              <a:t>700</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70">
                <a:solidFill>
                  <a:srgbClr val="010202"/>
                </a:solidFill>
                <a:latin typeface="Times New Roman"/>
                <a:cs typeface="Times New Roman"/>
              </a:rPr>
              <a:t> </a:t>
            </a:r>
            <a:r>
              <a:rPr dirty="0" sz="1000">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a:solidFill>
                  <a:srgbClr val="010202"/>
                </a:solidFill>
                <a:latin typeface="Times New Roman"/>
                <a:cs typeface="Times New Roman"/>
              </a:rPr>
              <a:t>activity</a:t>
            </a:r>
            <a:r>
              <a:rPr dirty="0" sz="1000" spc="70">
                <a:solidFill>
                  <a:srgbClr val="010202"/>
                </a:solidFill>
                <a:latin typeface="Times New Roman"/>
                <a:cs typeface="Times New Roman"/>
              </a:rPr>
              <a:t> </a:t>
            </a:r>
            <a:r>
              <a:rPr dirty="0" sz="1000">
                <a:solidFill>
                  <a:srgbClr val="010202"/>
                </a:solidFill>
                <a:latin typeface="Times New Roman"/>
                <a:cs typeface="Times New Roman"/>
              </a:rPr>
              <a:t>of</a:t>
            </a:r>
            <a:r>
              <a:rPr dirty="0" sz="1000" spc="70">
                <a:solidFill>
                  <a:srgbClr val="010202"/>
                </a:solidFill>
                <a:latin typeface="Times New Roman"/>
                <a:cs typeface="Times New Roman"/>
              </a:rPr>
              <a:t> </a:t>
            </a:r>
            <a:r>
              <a:rPr dirty="0" sz="1000">
                <a:solidFill>
                  <a:srgbClr val="010202"/>
                </a:solidFill>
                <a:latin typeface="Times New Roman"/>
                <a:cs typeface="Times New Roman"/>
              </a:rPr>
              <a:t>Ga</a:t>
            </a:r>
            <a:r>
              <a:rPr dirty="0" sz="1000" spc="70">
                <a:solidFill>
                  <a:srgbClr val="010202"/>
                </a:solidFill>
                <a:latin typeface="Times New Roman"/>
                <a:cs typeface="Times New Roman"/>
              </a:rPr>
              <a:t> </a:t>
            </a:r>
            <a:r>
              <a:rPr dirty="0" sz="1000">
                <a:solidFill>
                  <a:srgbClr val="010202"/>
                </a:solidFill>
                <a:latin typeface="Times New Roman"/>
                <a:cs typeface="Times New Roman"/>
              </a:rPr>
              <a:t>in</a:t>
            </a:r>
            <a:r>
              <a:rPr dirty="0" sz="1000" spc="70">
                <a:solidFill>
                  <a:srgbClr val="010202"/>
                </a:solidFill>
                <a:latin typeface="Times New Roman"/>
                <a:cs typeface="Times New Roman"/>
              </a:rPr>
              <a:t> </a:t>
            </a:r>
            <a:r>
              <a:rPr dirty="0" sz="1000">
                <a:solidFill>
                  <a:srgbClr val="010202"/>
                </a:solidFill>
                <a:latin typeface="Times New Roman"/>
                <a:cs typeface="Times New Roman"/>
              </a:rPr>
              <a:t>a</a:t>
            </a:r>
            <a:r>
              <a:rPr dirty="0" sz="1000" spc="70">
                <a:solidFill>
                  <a:srgbClr val="010202"/>
                </a:solidFill>
                <a:latin typeface="Times New Roman"/>
                <a:cs typeface="Times New Roman"/>
              </a:rPr>
              <a:t> </a:t>
            </a:r>
            <a:r>
              <a:rPr dirty="0" sz="1000">
                <a:solidFill>
                  <a:srgbClr val="010202"/>
                </a:solidFill>
                <a:latin typeface="Times New Roman"/>
                <a:cs typeface="Times New Roman"/>
              </a:rPr>
              <a:t>liquid</a:t>
            </a:r>
            <a:r>
              <a:rPr dirty="0" sz="1000" spc="70">
                <a:solidFill>
                  <a:srgbClr val="010202"/>
                </a:solidFill>
                <a:latin typeface="Times New Roman"/>
                <a:cs typeface="Times New Roman"/>
              </a:rPr>
              <a:t> </a:t>
            </a:r>
            <a:r>
              <a:rPr dirty="0" sz="1000">
                <a:solidFill>
                  <a:srgbClr val="010202"/>
                </a:solidFill>
                <a:latin typeface="Times New Roman"/>
                <a:cs typeface="Times New Roman"/>
              </a:rPr>
              <a:t>Ga-Cd</a:t>
            </a:r>
            <a:r>
              <a:rPr dirty="0" sz="1000" spc="70">
                <a:solidFill>
                  <a:srgbClr val="010202"/>
                </a:solidFill>
                <a:latin typeface="Times New Roman"/>
                <a:cs typeface="Times New Roman"/>
              </a:rPr>
              <a:t> </a:t>
            </a:r>
            <a:r>
              <a:rPr dirty="0" sz="1000">
                <a:solidFill>
                  <a:srgbClr val="010202"/>
                </a:solidFill>
                <a:latin typeface="Times New Roman"/>
                <a:cs typeface="Times New Roman"/>
              </a:rPr>
              <a:t>solution</a:t>
            </a:r>
            <a:r>
              <a:rPr dirty="0" sz="1000" spc="75">
                <a:solidFill>
                  <a:srgbClr val="010202"/>
                </a:solidFill>
                <a:latin typeface="Times New Roman"/>
                <a:cs typeface="Times New Roman"/>
              </a:rPr>
              <a:t> </a:t>
            </a:r>
            <a:r>
              <a:rPr dirty="0" sz="1000">
                <a:solidFill>
                  <a:srgbClr val="010202"/>
                </a:solidFill>
                <a:latin typeface="Times New Roman"/>
                <a:cs typeface="Times New Roman"/>
              </a:rPr>
              <a:t>of</a:t>
            </a:r>
            <a:r>
              <a:rPr dirty="0" sz="1000" spc="70">
                <a:solidFill>
                  <a:srgbClr val="010202"/>
                </a:solidFill>
                <a:latin typeface="Times New Roman"/>
                <a:cs typeface="Times New Roman"/>
              </a:rPr>
              <a:t> </a:t>
            </a:r>
            <a:r>
              <a:rPr dirty="0" sz="1000">
                <a:solidFill>
                  <a:srgbClr val="010202"/>
                </a:solidFill>
                <a:latin typeface="Times New Roman"/>
                <a:cs typeface="Times New Roman"/>
              </a:rPr>
              <a:t>composition</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Ga</a:t>
            </a:r>
            <a:r>
              <a:rPr dirty="0" sz="1000">
                <a:solidFill>
                  <a:srgbClr val="010202"/>
                </a:solidFill>
                <a:latin typeface="Times New Roman"/>
                <a:cs typeface="Times New Roman"/>
              </a:rPr>
              <a:t>=0.5</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has</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algn="just" marL="38100" marR="30480">
              <a:lnSpc>
                <a:spcPct val="100000"/>
              </a:lnSpc>
              <a:spcBef>
                <a:spcPts val="370"/>
              </a:spcBef>
            </a:pPr>
            <a:r>
              <a:rPr dirty="0" sz="1000">
                <a:solidFill>
                  <a:srgbClr val="010202"/>
                </a:solidFill>
                <a:latin typeface="Times New Roman"/>
                <a:cs typeface="Times New Roman"/>
              </a:rPr>
              <a:t>value 0.79. </a:t>
            </a:r>
            <a:r>
              <a:rPr dirty="0" sz="1000" spc="-5">
                <a:solidFill>
                  <a:srgbClr val="010202"/>
                </a:solidFill>
                <a:latin typeface="Times New Roman"/>
                <a:cs typeface="Times New Roman"/>
              </a:rPr>
              <a:t>On </a:t>
            </a:r>
            <a:r>
              <a:rPr dirty="0" sz="1000">
                <a:solidFill>
                  <a:srgbClr val="010202"/>
                </a:solidFill>
                <a:latin typeface="Times New Roman"/>
                <a:cs typeface="Times New Roman"/>
              </a:rPr>
              <a:t>the assumption that liquid solutions of Ga and Cd exhibit regular solution  </a:t>
            </a:r>
            <a:r>
              <a:rPr dirty="0" sz="1000" spc="-5">
                <a:solidFill>
                  <a:srgbClr val="010202"/>
                </a:solidFill>
                <a:latin typeface="Times New Roman"/>
                <a:cs typeface="Times New Roman"/>
              </a:rPr>
              <a:t>behavior, </a:t>
            </a:r>
            <a:r>
              <a:rPr dirty="0" sz="1000">
                <a:solidFill>
                  <a:srgbClr val="010202"/>
                </a:solidFill>
                <a:latin typeface="Times New Roman"/>
                <a:cs typeface="Times New Roman"/>
              </a:rPr>
              <a:t>estimate the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Ga-Cd bond in the solution. The molar enthalpies </a:t>
            </a:r>
            <a:r>
              <a:rPr dirty="0" sz="1000" spc="-5">
                <a:solidFill>
                  <a:srgbClr val="010202"/>
                </a:solidFill>
                <a:latin typeface="Times New Roman"/>
                <a:cs typeface="Times New Roman"/>
              </a:rPr>
              <a:t>of  evaporation of liquid Ga and liquid Cd at their melting temperatures are, </a:t>
            </a:r>
            <a:r>
              <a:rPr dirty="0" sz="1000" spc="-10">
                <a:solidFill>
                  <a:srgbClr val="010202"/>
                </a:solidFill>
                <a:latin typeface="Times New Roman"/>
                <a:cs typeface="Times New Roman"/>
              </a:rPr>
              <a:t>respectively,  </a:t>
            </a:r>
            <a:r>
              <a:rPr dirty="0" sz="1000">
                <a:solidFill>
                  <a:srgbClr val="010202"/>
                </a:solidFill>
                <a:latin typeface="Times New Roman"/>
                <a:cs typeface="Times New Roman"/>
              </a:rPr>
              <a:t>270,000 and 100,000</a:t>
            </a:r>
            <a:r>
              <a:rPr dirty="0" sz="1000" spc="-5">
                <a:solidFill>
                  <a:srgbClr val="010202"/>
                </a:solidFill>
                <a:latin typeface="Times New Roman"/>
                <a:cs typeface="Times New Roman"/>
              </a:rPr>
              <a:t> J.</a:t>
            </a:r>
            <a:endParaRPr sz="1000">
              <a:latin typeface="Times New Roman"/>
              <a:cs typeface="Times New Roman"/>
            </a:endParaRPr>
          </a:p>
          <a:p>
            <a:pPr marL="165100">
              <a:lnSpc>
                <a:spcPct val="100000"/>
              </a:lnSpc>
            </a:pPr>
            <a:r>
              <a:rPr dirty="0" sz="1000" spc="-10">
                <a:solidFill>
                  <a:srgbClr val="010202"/>
                </a:solidFill>
                <a:latin typeface="Times New Roman"/>
                <a:cs typeface="Times New Roman"/>
              </a:rPr>
              <a:t>With </a:t>
            </a:r>
            <a:r>
              <a:rPr dirty="0" sz="1000" i="1">
                <a:solidFill>
                  <a:srgbClr val="010202"/>
                </a:solidFill>
                <a:latin typeface="Times New Roman"/>
                <a:cs typeface="Times New Roman"/>
              </a:rPr>
              <a:t>a</a:t>
            </a:r>
            <a:r>
              <a:rPr dirty="0" baseline="-33333" sz="1125">
                <a:solidFill>
                  <a:srgbClr val="010202"/>
                </a:solidFill>
                <a:latin typeface="Times New Roman"/>
                <a:cs typeface="Times New Roman"/>
              </a:rPr>
              <a:t>Ga</a:t>
            </a:r>
            <a:r>
              <a:rPr dirty="0" sz="1000">
                <a:solidFill>
                  <a:srgbClr val="010202"/>
                </a:solidFill>
                <a:latin typeface="Times New Roman"/>
                <a:cs typeface="Times New Roman"/>
              </a:rPr>
              <a:t>=0.79 at</a:t>
            </a:r>
            <a:r>
              <a:rPr dirty="0" sz="1000" spc="-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Ga</a:t>
            </a:r>
            <a:r>
              <a:rPr dirty="0" sz="1000">
                <a:solidFill>
                  <a:srgbClr val="010202"/>
                </a:solidFill>
                <a:latin typeface="Times New Roman"/>
                <a:cs typeface="Times New Roman"/>
              </a:rPr>
              <a:t>=0.5,</a:t>
            </a:r>
            <a:endParaRPr sz="1000">
              <a:latin typeface="Times New Roman"/>
              <a:cs typeface="Times New Roman"/>
            </a:endParaRPr>
          </a:p>
        </p:txBody>
      </p:sp>
      <p:sp>
        <p:nvSpPr>
          <p:cNvPr id="11" name="object 11"/>
          <p:cNvSpPr/>
          <p:nvPr/>
        </p:nvSpPr>
        <p:spPr>
          <a:xfrm>
            <a:off x="1784350" y="4068445"/>
            <a:ext cx="1485900" cy="32385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44500" y="4594859"/>
            <a:ext cx="141160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Therefore, from Eq.</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(9.91),</a:t>
            </a:r>
            <a:endParaRPr sz="1000">
              <a:latin typeface="Times New Roman"/>
              <a:cs typeface="Times New Roman"/>
            </a:endParaRPr>
          </a:p>
        </p:txBody>
      </p:sp>
      <p:sp>
        <p:nvSpPr>
          <p:cNvPr id="13" name="object 13"/>
          <p:cNvSpPr/>
          <p:nvPr/>
        </p:nvSpPr>
        <p:spPr>
          <a:xfrm>
            <a:off x="1827212" y="4947284"/>
            <a:ext cx="1400175" cy="333375"/>
          </a:xfrm>
          <a:prstGeom prst="rect">
            <a:avLst/>
          </a:prstGeom>
          <a:blipFill>
            <a:blip r:embed="rId7" cstate="print"/>
            <a:stretch>
              <a:fillRect/>
            </a:stretch>
          </a:blipFill>
        </p:spPr>
        <p:txBody>
          <a:bodyPr wrap="square" lIns="0" tIns="0" rIns="0" bIns="0" rtlCol="0"/>
          <a:lstStyle/>
          <a:p/>
        </p:txBody>
      </p:sp>
      <p:sp>
        <p:nvSpPr>
          <p:cNvPr id="14" name="object 14"/>
          <p:cNvSpPr txBox="1"/>
          <p:nvPr/>
        </p:nvSpPr>
        <p:spPr>
          <a:xfrm>
            <a:off x="444500" y="5483225"/>
            <a:ext cx="63627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which</a:t>
            </a:r>
            <a:r>
              <a:rPr dirty="0" sz="1000" spc="-7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15" name="object 15"/>
          <p:cNvSpPr/>
          <p:nvPr/>
        </p:nvSpPr>
        <p:spPr>
          <a:xfrm>
            <a:off x="1379537" y="5835650"/>
            <a:ext cx="2295525" cy="314325"/>
          </a:xfrm>
          <a:prstGeom prst="rect">
            <a:avLst/>
          </a:prstGeom>
          <a:blipFill>
            <a:blip r:embed="rId8" cstate="print"/>
            <a:stretch>
              <a:fillRect/>
            </a:stretch>
          </a:blipFill>
        </p:spPr>
        <p:txBody>
          <a:bodyPr wrap="square" lIns="0" tIns="0" rIns="0" bIns="0" rtlCol="0"/>
          <a:lstStyle/>
          <a:p/>
        </p:txBody>
      </p:sp>
      <p:sp>
        <p:nvSpPr>
          <p:cNvPr id="16" name="object 16"/>
          <p:cNvSpPr txBox="1"/>
          <p:nvPr/>
        </p:nvSpPr>
        <p:spPr>
          <a:xfrm>
            <a:off x="419061" y="6352540"/>
            <a:ext cx="4648835" cy="682625"/>
          </a:xfrm>
          <a:prstGeom prst="rect">
            <a:avLst/>
          </a:prstGeom>
        </p:spPr>
        <p:txBody>
          <a:bodyPr wrap="square" lIns="0" tIns="12700" rIns="0" bIns="0" rtlCol="0" vert="horz">
            <a:spAutoFit/>
          </a:bodyPr>
          <a:lstStyle/>
          <a:p>
            <a:pPr algn="just" marL="38100" marR="30480">
              <a:lnSpc>
                <a:spcPct val="100000"/>
              </a:lnSpc>
              <a:spcBef>
                <a:spcPts val="100"/>
              </a:spcBef>
            </a:pPr>
            <a:r>
              <a:rPr dirty="0" sz="1000" spc="-5">
                <a:solidFill>
                  <a:srgbClr val="010202"/>
                </a:solidFill>
                <a:latin typeface="Times New Roman"/>
                <a:cs typeface="Times New Roman"/>
              </a:rPr>
              <a:t>At their melting temperatures, the coordination numbers of liquid Cd and liquid Ga are,  </a:t>
            </a:r>
            <a:r>
              <a:rPr dirty="0" sz="1000" spc="-10">
                <a:solidFill>
                  <a:srgbClr val="010202"/>
                </a:solidFill>
                <a:latin typeface="Times New Roman"/>
                <a:cs typeface="Times New Roman"/>
              </a:rPr>
              <a:t>respectively, </a:t>
            </a:r>
            <a:r>
              <a:rPr dirty="0" sz="1000">
                <a:solidFill>
                  <a:srgbClr val="010202"/>
                </a:solidFill>
                <a:latin typeface="Times New Roman"/>
                <a:cs typeface="Times New Roman"/>
              </a:rPr>
              <a:t>8 </a:t>
            </a:r>
            <a:r>
              <a:rPr dirty="0" sz="1000" spc="-5">
                <a:solidFill>
                  <a:srgbClr val="010202"/>
                </a:solidFill>
                <a:latin typeface="Times New Roman"/>
                <a:cs typeface="Times New Roman"/>
              </a:rPr>
              <a:t>and </a:t>
            </a:r>
            <a:r>
              <a:rPr dirty="0" sz="1000" spc="-15">
                <a:solidFill>
                  <a:srgbClr val="010202"/>
                </a:solidFill>
                <a:latin typeface="Times New Roman"/>
                <a:cs typeface="Times New Roman"/>
              </a:rPr>
              <a:t>11. </a:t>
            </a:r>
            <a:r>
              <a:rPr dirty="0" sz="1000" spc="-5">
                <a:solidFill>
                  <a:srgbClr val="010202"/>
                </a:solidFill>
                <a:latin typeface="Times New Roman"/>
                <a:cs typeface="Times New Roman"/>
              </a:rPr>
              <a:t>It will thus be assumed that the coordination number in the 50–50  </a:t>
            </a:r>
            <a:r>
              <a:rPr dirty="0" sz="1000">
                <a:solidFill>
                  <a:srgbClr val="010202"/>
                </a:solidFill>
                <a:latin typeface="Times New Roman"/>
                <a:cs typeface="Times New Roman"/>
              </a:rPr>
              <a:t>solution</a:t>
            </a:r>
            <a:r>
              <a:rPr dirty="0" sz="1000" spc="110">
                <a:solidFill>
                  <a:srgbClr val="010202"/>
                </a:solidFill>
                <a:latin typeface="Times New Roman"/>
                <a:cs typeface="Times New Roman"/>
              </a:rPr>
              <a:t> </a:t>
            </a:r>
            <a:r>
              <a:rPr dirty="0" sz="1000">
                <a:solidFill>
                  <a:srgbClr val="010202"/>
                </a:solidFill>
                <a:latin typeface="Times New Roman"/>
                <a:cs typeface="Times New Roman"/>
              </a:rPr>
              <a:t>is</a:t>
            </a:r>
            <a:r>
              <a:rPr dirty="0" sz="1000" spc="114">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a:solidFill>
                  <a:srgbClr val="010202"/>
                </a:solidFill>
                <a:latin typeface="Times New Roman"/>
                <a:cs typeface="Times New Roman"/>
              </a:rPr>
              <a:t>average</a:t>
            </a:r>
            <a:r>
              <a:rPr dirty="0" sz="1000" spc="114">
                <a:solidFill>
                  <a:srgbClr val="010202"/>
                </a:solidFill>
                <a:latin typeface="Times New Roman"/>
                <a:cs typeface="Times New Roman"/>
              </a:rPr>
              <a:t> </a:t>
            </a:r>
            <a:r>
              <a:rPr dirty="0" sz="1000">
                <a:solidFill>
                  <a:srgbClr val="010202"/>
                </a:solidFill>
                <a:latin typeface="Times New Roman"/>
                <a:cs typeface="Times New Roman"/>
              </a:rPr>
              <a:t>of</a:t>
            </a:r>
            <a:r>
              <a:rPr dirty="0" sz="1000" spc="114">
                <a:solidFill>
                  <a:srgbClr val="010202"/>
                </a:solidFill>
                <a:latin typeface="Times New Roman"/>
                <a:cs typeface="Times New Roman"/>
              </a:rPr>
              <a:t> </a:t>
            </a:r>
            <a:r>
              <a:rPr dirty="0" sz="1000">
                <a:solidFill>
                  <a:srgbClr val="010202"/>
                </a:solidFill>
                <a:latin typeface="Times New Roman"/>
                <a:cs typeface="Times New Roman"/>
              </a:rPr>
              <a:t>8</a:t>
            </a:r>
            <a:r>
              <a:rPr dirty="0" sz="1000" spc="110">
                <a:solidFill>
                  <a:srgbClr val="010202"/>
                </a:solidFill>
                <a:latin typeface="Times New Roman"/>
                <a:cs typeface="Times New Roman"/>
              </a:rPr>
              <a:t> </a:t>
            </a:r>
            <a:r>
              <a:rPr dirty="0" sz="1000">
                <a:solidFill>
                  <a:srgbClr val="010202"/>
                </a:solidFill>
                <a:latin typeface="Times New Roman"/>
                <a:cs typeface="Times New Roman"/>
              </a:rPr>
              <a:t>and</a:t>
            </a:r>
            <a:r>
              <a:rPr dirty="0" sz="1000" spc="114">
                <a:solidFill>
                  <a:srgbClr val="010202"/>
                </a:solidFill>
                <a:latin typeface="Times New Roman"/>
                <a:cs typeface="Times New Roman"/>
              </a:rPr>
              <a:t> </a:t>
            </a:r>
            <a:r>
              <a:rPr dirty="0" sz="1000" spc="-15">
                <a:solidFill>
                  <a:srgbClr val="010202"/>
                </a:solidFill>
                <a:latin typeface="Times New Roman"/>
                <a:cs typeface="Times New Roman"/>
              </a:rPr>
              <a:t>11,</a:t>
            </a:r>
            <a:r>
              <a:rPr dirty="0" sz="1000" spc="114">
                <a:solidFill>
                  <a:srgbClr val="010202"/>
                </a:solidFill>
                <a:latin typeface="Times New Roman"/>
                <a:cs typeface="Times New Roman"/>
              </a:rPr>
              <a:t> </a:t>
            </a:r>
            <a:r>
              <a:rPr dirty="0" sz="1000" spc="-10">
                <a:solidFill>
                  <a:srgbClr val="010202"/>
                </a:solidFill>
                <a:latin typeface="Times New Roman"/>
                <a:cs typeface="Times New Roman"/>
              </a:rPr>
              <a:t>namely,</a:t>
            </a:r>
            <a:r>
              <a:rPr dirty="0" sz="1000" spc="110">
                <a:solidFill>
                  <a:srgbClr val="010202"/>
                </a:solidFill>
                <a:latin typeface="Times New Roman"/>
                <a:cs typeface="Times New Roman"/>
              </a:rPr>
              <a:t> </a:t>
            </a:r>
            <a:r>
              <a:rPr dirty="0" sz="1000">
                <a:solidFill>
                  <a:srgbClr val="010202"/>
                </a:solidFill>
                <a:latin typeface="Times New Roman"/>
                <a:cs typeface="Times New Roman"/>
              </a:rPr>
              <a:t>9.5.</a:t>
            </a:r>
            <a:r>
              <a:rPr dirty="0" sz="1000" spc="114">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4">
                <a:solidFill>
                  <a:srgbClr val="010202"/>
                </a:solidFill>
                <a:latin typeface="Times New Roman"/>
                <a:cs typeface="Times New Roman"/>
              </a:rPr>
              <a:t> </a:t>
            </a:r>
            <a:r>
              <a:rPr dirty="0" sz="1000">
                <a:solidFill>
                  <a:srgbClr val="010202"/>
                </a:solidFill>
                <a:latin typeface="Times New Roman"/>
                <a:cs typeface="Times New Roman"/>
              </a:rPr>
              <a:t>bond</a:t>
            </a:r>
            <a:r>
              <a:rPr dirty="0" sz="1000" spc="110">
                <a:solidFill>
                  <a:srgbClr val="010202"/>
                </a:solidFill>
                <a:latin typeface="Times New Roman"/>
                <a:cs typeface="Times New Roman"/>
              </a:rPr>
              <a:t> </a:t>
            </a:r>
            <a:r>
              <a:rPr dirty="0" sz="1000" spc="-15">
                <a:solidFill>
                  <a:srgbClr val="010202"/>
                </a:solidFill>
                <a:latin typeface="Times New Roman"/>
                <a:cs typeface="Times New Roman"/>
              </a:rPr>
              <a:t>energy,</a:t>
            </a:r>
            <a:r>
              <a:rPr dirty="0" sz="1000" spc="110">
                <a:solidFill>
                  <a:srgbClr val="010202"/>
                </a:solidFill>
                <a:latin typeface="Times New Roman"/>
                <a:cs typeface="Times New Roman"/>
              </a:rPr>
              <a:t> </a:t>
            </a:r>
            <a:r>
              <a:rPr dirty="0" sz="1000" spc="15" i="1">
                <a:solidFill>
                  <a:srgbClr val="010202"/>
                </a:solidFill>
                <a:latin typeface="Times New Roman"/>
                <a:cs typeface="Times New Roman"/>
              </a:rPr>
              <a:t>E</a:t>
            </a:r>
            <a:r>
              <a:rPr dirty="0" baseline="-33333" sz="1125" spc="22">
                <a:solidFill>
                  <a:srgbClr val="010202"/>
                </a:solidFill>
                <a:latin typeface="Times New Roman"/>
                <a:cs typeface="Times New Roman"/>
              </a:rPr>
              <a:t>Ga–Ga</a:t>
            </a:r>
            <a:r>
              <a:rPr dirty="0" sz="1000" spc="15">
                <a:solidFill>
                  <a:srgbClr val="010202"/>
                </a:solidFill>
                <a:latin typeface="Times New Roman"/>
                <a:cs typeface="Times New Roman"/>
              </a:rPr>
              <a:t>,</a:t>
            </a:r>
            <a:r>
              <a:rPr dirty="0" sz="1000" spc="114">
                <a:solidFill>
                  <a:srgbClr val="010202"/>
                </a:solidFill>
                <a:latin typeface="Times New Roman"/>
                <a:cs typeface="Times New Roman"/>
              </a:rPr>
              <a:t> </a:t>
            </a:r>
            <a:r>
              <a:rPr dirty="0" sz="1000">
                <a:solidFill>
                  <a:srgbClr val="010202"/>
                </a:solidFill>
                <a:latin typeface="Times New Roman"/>
                <a:cs typeface="Times New Roman"/>
              </a:rPr>
              <a:t>is</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obtained</a:t>
            </a:r>
            <a:endParaRPr sz="1000">
              <a:latin typeface="Times New Roman"/>
              <a:cs typeface="Times New Roman"/>
            </a:endParaRPr>
          </a:p>
          <a:p>
            <a:pPr algn="just" marL="38100">
              <a:lnSpc>
                <a:spcPct val="100000"/>
              </a:lnSpc>
              <a:spcBef>
                <a:spcPts val="370"/>
              </a:spcBef>
            </a:pPr>
            <a:r>
              <a:rPr dirty="0" sz="1000" spc="-5">
                <a:solidFill>
                  <a:srgbClr val="010202"/>
                </a:solidFill>
                <a:latin typeface="Times New Roman"/>
                <a:cs typeface="Times New Roman"/>
              </a:rPr>
              <a:t>from the molar enthalpy of evaporation,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a:solidFill>
                  <a:srgbClr val="010202"/>
                </a:solidFill>
                <a:latin typeface="Times New Roman"/>
                <a:cs typeface="Times New Roman"/>
              </a:rPr>
              <a:t>evap</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according</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to</a:t>
            </a:r>
            <a:endParaRPr sz="1000">
              <a:latin typeface="Times New Roman"/>
              <a:cs typeface="Times New Roman"/>
            </a:endParaRPr>
          </a:p>
        </p:txBody>
      </p:sp>
      <p:sp>
        <p:nvSpPr>
          <p:cNvPr id="17" name="object 17"/>
          <p:cNvSpPr/>
          <p:nvPr/>
        </p:nvSpPr>
        <p:spPr>
          <a:xfrm>
            <a:off x="1708150" y="7256462"/>
            <a:ext cx="1638300" cy="304800"/>
          </a:xfrm>
          <a:prstGeom prst="rect">
            <a:avLst/>
          </a:prstGeom>
          <a:blipFill>
            <a:blip r:embed="rId9" cstate="print"/>
            <a:stretch>
              <a:fillRect/>
            </a:stretch>
          </a:blipFill>
        </p:spPr>
        <p:txBody>
          <a:bodyPr wrap="square" lIns="0" tIns="0" rIns="0" bIns="0" rtlCol="0"/>
          <a:lstStyle/>
          <a:p/>
        </p:txBody>
      </p:sp>
      <p:sp>
        <p:nvSpPr>
          <p:cNvPr id="18" name="object 18"/>
          <p:cNvSpPr txBox="1"/>
          <p:nvPr/>
        </p:nvSpPr>
        <p:spPr>
          <a:xfrm>
            <a:off x="482600" y="666274"/>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4599940" cy="59245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306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3970" marR="5080" indent="-1905">
              <a:lnSpc>
                <a:spcPct val="100000"/>
              </a:lnSpc>
              <a:spcBef>
                <a:spcPts val="865"/>
              </a:spcBef>
            </a:pPr>
            <a:r>
              <a:rPr dirty="0" sz="1000">
                <a:solidFill>
                  <a:srgbClr val="010202"/>
                </a:solidFill>
                <a:latin typeface="Times New Roman"/>
                <a:cs typeface="Times New Roman"/>
              </a:rPr>
              <a:t>The negative sign is required to conform with the convention that bond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are  negative quantities.</a:t>
            </a:r>
            <a:r>
              <a:rPr dirty="0" sz="1000" spc="-5">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3" name="object 3"/>
          <p:cNvSpPr/>
          <p:nvPr/>
        </p:nvSpPr>
        <p:spPr>
          <a:xfrm>
            <a:off x="1074737" y="1170305"/>
            <a:ext cx="2905125" cy="3048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677670"/>
            <a:ext cx="71564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similarly,</a:t>
            </a:r>
            <a:endParaRPr sz="1000">
              <a:latin typeface="Times New Roman"/>
              <a:cs typeface="Times New Roman"/>
            </a:endParaRPr>
          </a:p>
        </p:txBody>
      </p:sp>
      <p:sp>
        <p:nvSpPr>
          <p:cNvPr id="5" name="object 5"/>
          <p:cNvSpPr/>
          <p:nvPr/>
        </p:nvSpPr>
        <p:spPr>
          <a:xfrm>
            <a:off x="1098550" y="2030095"/>
            <a:ext cx="2857500" cy="3143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100" y="2546984"/>
            <a:ext cx="2248535"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The bond </a:t>
            </a:r>
            <a:r>
              <a:rPr dirty="0" sz="1000" spc="-15">
                <a:solidFill>
                  <a:srgbClr val="010202"/>
                </a:solidFill>
                <a:latin typeface="Times New Roman"/>
                <a:cs typeface="Times New Roman"/>
              </a:rPr>
              <a:t>energy, </a:t>
            </a:r>
            <a:r>
              <a:rPr dirty="0" sz="1000" spc="15" i="1">
                <a:solidFill>
                  <a:srgbClr val="010202"/>
                </a:solidFill>
                <a:latin typeface="Times New Roman"/>
                <a:cs typeface="Times New Roman"/>
              </a:rPr>
              <a:t>E</a:t>
            </a:r>
            <a:r>
              <a:rPr dirty="0" baseline="-33333" sz="1125" spc="22">
                <a:solidFill>
                  <a:srgbClr val="010202"/>
                </a:solidFill>
                <a:latin typeface="Times New Roman"/>
                <a:cs typeface="Times New Roman"/>
              </a:rPr>
              <a:t>Cd–Ga</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is obtained</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from</a:t>
            </a:r>
            <a:endParaRPr sz="1000">
              <a:latin typeface="Times New Roman"/>
              <a:cs typeface="Times New Roman"/>
            </a:endParaRPr>
          </a:p>
        </p:txBody>
      </p:sp>
      <p:sp>
        <p:nvSpPr>
          <p:cNvPr id="7" name="object 7"/>
          <p:cNvSpPr/>
          <p:nvPr/>
        </p:nvSpPr>
        <p:spPr>
          <a:xfrm>
            <a:off x="1365250" y="2946565"/>
            <a:ext cx="2324100" cy="35242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3492017"/>
            <a:ext cx="21272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i.e.,</a:t>
            </a:r>
            <a:endParaRPr sz="1000">
              <a:latin typeface="Times New Roman"/>
              <a:cs typeface="Times New Roman"/>
            </a:endParaRPr>
          </a:p>
        </p:txBody>
      </p:sp>
      <p:sp>
        <p:nvSpPr>
          <p:cNvPr id="9" name="object 9"/>
          <p:cNvSpPr/>
          <p:nvPr/>
        </p:nvSpPr>
        <p:spPr>
          <a:xfrm>
            <a:off x="622300" y="3834917"/>
            <a:ext cx="3810000" cy="31432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4342293"/>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as</a:t>
            </a:r>
            <a:endParaRPr sz="1000">
              <a:latin typeface="Times New Roman"/>
              <a:cs typeface="Times New Roman"/>
            </a:endParaRPr>
          </a:p>
        </p:txBody>
      </p:sp>
      <p:sp>
        <p:nvSpPr>
          <p:cNvPr id="11" name="object 11"/>
          <p:cNvSpPr/>
          <p:nvPr/>
        </p:nvSpPr>
        <p:spPr>
          <a:xfrm>
            <a:off x="1746250" y="4694720"/>
            <a:ext cx="1562100" cy="171450"/>
          </a:xfrm>
          <a:prstGeom prst="rect">
            <a:avLst/>
          </a:prstGeom>
          <a:blipFill>
            <a:blip r:embed="rId6" cstate="print"/>
            <a:stretch>
              <a:fillRect/>
            </a:stretch>
          </a:blipFill>
        </p:spPr>
        <p:txBody>
          <a:bodyPr wrap="square" lIns="0" tIns="0" rIns="0" bIns="0" rtlCol="0"/>
          <a:lstStyle/>
          <a:p/>
        </p:txBody>
      </p:sp>
      <p:sp>
        <p:nvSpPr>
          <p:cNvPr id="12" name="object 12"/>
          <p:cNvSpPr/>
          <p:nvPr/>
        </p:nvSpPr>
        <p:spPr>
          <a:xfrm>
            <a:off x="3257702" y="5626100"/>
            <a:ext cx="666762" cy="142875"/>
          </a:xfrm>
          <a:prstGeom prst="rect">
            <a:avLst/>
          </a:prstGeom>
          <a:blipFill>
            <a:blip r:embed="rId7" cstate="print"/>
            <a:stretch>
              <a:fillRect/>
            </a:stretch>
          </a:blipFill>
        </p:spPr>
        <p:txBody>
          <a:bodyPr wrap="square" lIns="0" tIns="0" rIns="0" bIns="0" rtlCol="0"/>
          <a:lstStyle/>
          <a:p/>
        </p:txBody>
      </p:sp>
      <p:sp>
        <p:nvSpPr>
          <p:cNvPr id="13" name="object 13"/>
          <p:cNvSpPr/>
          <p:nvPr/>
        </p:nvSpPr>
        <p:spPr>
          <a:xfrm>
            <a:off x="606425" y="6225222"/>
            <a:ext cx="1162050" cy="152400"/>
          </a:xfrm>
          <a:prstGeom prst="rect">
            <a:avLst/>
          </a:prstGeom>
          <a:blipFill>
            <a:blip r:embed="rId8" cstate="print"/>
            <a:stretch>
              <a:fillRect/>
            </a:stretch>
          </a:blipFill>
        </p:spPr>
        <p:txBody>
          <a:bodyPr wrap="square" lIns="0" tIns="0" rIns="0" bIns="0" rtlCol="0"/>
          <a:lstStyle/>
          <a:p/>
        </p:txBody>
      </p:sp>
      <p:sp>
        <p:nvSpPr>
          <p:cNvPr id="14" name="object 14"/>
          <p:cNvSpPr txBox="1"/>
          <p:nvPr/>
        </p:nvSpPr>
        <p:spPr>
          <a:xfrm>
            <a:off x="393636" y="5147627"/>
            <a:ext cx="4700270" cy="2518410"/>
          </a:xfrm>
          <a:prstGeom prst="rect">
            <a:avLst/>
          </a:prstGeom>
        </p:spPr>
        <p:txBody>
          <a:bodyPr wrap="square" lIns="0" tIns="12700" rIns="0" bIns="0" rtlCol="0" vert="horz">
            <a:spAutoFit/>
          </a:bodyPr>
          <a:lstStyle/>
          <a:p>
            <a:pPr algn="ctr">
              <a:lnSpc>
                <a:spcPct val="100000"/>
              </a:lnSpc>
              <a:spcBef>
                <a:spcPts val="100"/>
              </a:spcBef>
            </a:pPr>
            <a:r>
              <a:rPr dirty="0" sz="1000" b="1">
                <a:solidFill>
                  <a:srgbClr val="010202"/>
                </a:solidFill>
                <a:latin typeface="Times New Roman"/>
                <a:cs typeface="Times New Roman"/>
              </a:rPr>
              <a:t>PROBLEMS</a:t>
            </a:r>
            <a:endParaRPr sz="1000">
              <a:latin typeface="Times New Roman"/>
              <a:cs typeface="Times New Roman"/>
            </a:endParaRPr>
          </a:p>
          <a:p>
            <a:pPr lvl="1" marL="203835" indent="-128270">
              <a:lnSpc>
                <a:spcPct val="100000"/>
              </a:lnSpc>
              <a:spcBef>
                <a:spcPts val="720"/>
              </a:spcBef>
              <a:buFont typeface="Times New Roman"/>
              <a:buAutoNum type="arabicPeriod"/>
              <a:tabLst>
                <a:tab pos="294640" algn="l"/>
              </a:tabLst>
            </a:pPr>
            <a:r>
              <a:rPr dirty="0" sz="1000">
                <a:solidFill>
                  <a:srgbClr val="010202"/>
                </a:solidFill>
                <a:latin typeface="Times New Roman"/>
                <a:cs typeface="Times New Roman"/>
              </a:rPr>
              <a:t>One</a:t>
            </a:r>
            <a:r>
              <a:rPr dirty="0" sz="1000" spc="210">
                <a:solidFill>
                  <a:srgbClr val="010202"/>
                </a:solidFill>
                <a:latin typeface="Times New Roman"/>
                <a:cs typeface="Times New Roman"/>
              </a:rPr>
              <a:t> </a:t>
            </a:r>
            <a:r>
              <a:rPr dirty="0" sz="1000">
                <a:solidFill>
                  <a:srgbClr val="010202"/>
                </a:solidFill>
                <a:latin typeface="Times New Roman"/>
                <a:cs typeface="Times New Roman"/>
              </a:rPr>
              <a:t>mole</a:t>
            </a:r>
            <a:r>
              <a:rPr dirty="0" sz="1000" spc="210">
                <a:solidFill>
                  <a:srgbClr val="010202"/>
                </a:solidFill>
                <a:latin typeface="Times New Roman"/>
                <a:cs typeface="Times New Roman"/>
              </a:rPr>
              <a:t> </a:t>
            </a:r>
            <a:r>
              <a:rPr dirty="0" sz="1000">
                <a:solidFill>
                  <a:srgbClr val="010202"/>
                </a:solidFill>
                <a:latin typeface="Times New Roman"/>
                <a:cs typeface="Times New Roman"/>
              </a:rPr>
              <a:t>of</a:t>
            </a:r>
            <a:r>
              <a:rPr dirty="0" sz="1000" spc="210">
                <a:solidFill>
                  <a:srgbClr val="010202"/>
                </a:solidFill>
                <a:latin typeface="Times New Roman"/>
                <a:cs typeface="Times New Roman"/>
              </a:rPr>
              <a:t> </a:t>
            </a:r>
            <a:r>
              <a:rPr dirty="0" sz="1000">
                <a:solidFill>
                  <a:srgbClr val="010202"/>
                </a:solidFill>
                <a:latin typeface="Times New Roman"/>
                <a:cs typeface="Times New Roman"/>
              </a:rPr>
              <a:t>solid</a:t>
            </a:r>
            <a:r>
              <a:rPr dirty="0" sz="1000" spc="210">
                <a:solidFill>
                  <a:srgbClr val="010202"/>
                </a:solidFill>
                <a:latin typeface="Times New Roman"/>
                <a:cs typeface="Times New Roman"/>
              </a:rPr>
              <a:t> </a:t>
            </a:r>
            <a:r>
              <a:rPr dirty="0" sz="1000">
                <a:solidFill>
                  <a:srgbClr val="010202"/>
                </a:solidFill>
                <a:latin typeface="Times New Roman"/>
                <a:cs typeface="Times New Roman"/>
              </a:rPr>
              <a:t>Cr</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baseline="-33333" sz="1125">
                <a:solidFill>
                  <a:srgbClr val="010202"/>
                </a:solidFill>
                <a:latin typeface="Times New Roman"/>
                <a:cs typeface="Times New Roman"/>
              </a:rPr>
              <a:t>3</a:t>
            </a:r>
            <a:r>
              <a:rPr dirty="0" baseline="-33333" sz="1125" spc="135">
                <a:solidFill>
                  <a:srgbClr val="010202"/>
                </a:solidFill>
                <a:latin typeface="Times New Roman"/>
                <a:cs typeface="Times New Roman"/>
              </a:rPr>
              <a:t> </a:t>
            </a:r>
            <a:r>
              <a:rPr dirty="0" sz="1000">
                <a:solidFill>
                  <a:srgbClr val="010202"/>
                </a:solidFill>
                <a:latin typeface="Times New Roman"/>
                <a:cs typeface="Times New Roman"/>
              </a:rPr>
              <a:t>at</a:t>
            </a:r>
            <a:r>
              <a:rPr dirty="0" sz="1000" spc="210">
                <a:solidFill>
                  <a:srgbClr val="010202"/>
                </a:solidFill>
                <a:latin typeface="Times New Roman"/>
                <a:cs typeface="Times New Roman"/>
              </a:rPr>
              <a:t> </a:t>
            </a:r>
            <a:r>
              <a:rPr dirty="0" sz="1000">
                <a:solidFill>
                  <a:srgbClr val="010202"/>
                </a:solidFill>
                <a:latin typeface="Times New Roman"/>
                <a:cs typeface="Times New Roman"/>
              </a:rPr>
              <a:t>2500</a:t>
            </a:r>
            <a:r>
              <a:rPr dirty="0" sz="1000" spc="210">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210">
                <a:solidFill>
                  <a:srgbClr val="010202"/>
                </a:solidFill>
                <a:latin typeface="Times New Roman"/>
                <a:cs typeface="Times New Roman"/>
              </a:rPr>
              <a:t> </a:t>
            </a:r>
            <a:r>
              <a:rPr dirty="0" sz="1000">
                <a:solidFill>
                  <a:srgbClr val="010202"/>
                </a:solidFill>
                <a:latin typeface="Times New Roman"/>
                <a:cs typeface="Times New Roman"/>
              </a:rPr>
              <a:t>is</a:t>
            </a:r>
            <a:r>
              <a:rPr dirty="0" sz="1000" spc="210">
                <a:solidFill>
                  <a:srgbClr val="010202"/>
                </a:solidFill>
                <a:latin typeface="Times New Roman"/>
                <a:cs typeface="Times New Roman"/>
              </a:rPr>
              <a:t> </a:t>
            </a:r>
            <a:r>
              <a:rPr dirty="0" sz="1000">
                <a:solidFill>
                  <a:srgbClr val="010202"/>
                </a:solidFill>
                <a:latin typeface="Times New Roman"/>
                <a:cs typeface="Times New Roman"/>
              </a:rPr>
              <a:t>dissolved</a:t>
            </a:r>
            <a:r>
              <a:rPr dirty="0" sz="1000" spc="215">
                <a:solidFill>
                  <a:srgbClr val="010202"/>
                </a:solidFill>
                <a:latin typeface="Times New Roman"/>
                <a:cs typeface="Times New Roman"/>
              </a:rPr>
              <a:t> </a:t>
            </a:r>
            <a:r>
              <a:rPr dirty="0" sz="1000">
                <a:solidFill>
                  <a:srgbClr val="010202"/>
                </a:solidFill>
                <a:latin typeface="Times New Roman"/>
                <a:cs typeface="Times New Roman"/>
              </a:rPr>
              <a:t>in</a:t>
            </a:r>
            <a:r>
              <a:rPr dirty="0" sz="1000" spc="210">
                <a:solidFill>
                  <a:srgbClr val="010202"/>
                </a:solidFill>
                <a:latin typeface="Times New Roman"/>
                <a:cs typeface="Times New Roman"/>
              </a:rPr>
              <a:t> </a:t>
            </a:r>
            <a:r>
              <a:rPr dirty="0" sz="1000">
                <a:solidFill>
                  <a:srgbClr val="010202"/>
                </a:solidFill>
                <a:latin typeface="Times New Roman"/>
                <a:cs typeface="Times New Roman"/>
              </a:rPr>
              <a:t>a</a:t>
            </a:r>
            <a:r>
              <a:rPr dirty="0" sz="1000" spc="210">
                <a:solidFill>
                  <a:srgbClr val="010202"/>
                </a:solidFill>
                <a:latin typeface="Times New Roman"/>
                <a:cs typeface="Times New Roman"/>
              </a:rPr>
              <a:t> </a:t>
            </a:r>
            <a:r>
              <a:rPr dirty="0" sz="1000" spc="-5">
                <a:solidFill>
                  <a:srgbClr val="010202"/>
                </a:solidFill>
                <a:latin typeface="Times New Roman"/>
                <a:cs typeface="Times New Roman"/>
              </a:rPr>
              <a:t>large</a:t>
            </a:r>
            <a:r>
              <a:rPr dirty="0" sz="1000" spc="210">
                <a:solidFill>
                  <a:srgbClr val="010202"/>
                </a:solidFill>
                <a:latin typeface="Times New Roman"/>
                <a:cs typeface="Times New Roman"/>
              </a:rPr>
              <a:t> </a:t>
            </a:r>
            <a:r>
              <a:rPr dirty="0" sz="1000">
                <a:solidFill>
                  <a:srgbClr val="010202"/>
                </a:solidFill>
                <a:latin typeface="Times New Roman"/>
                <a:cs typeface="Times New Roman"/>
              </a:rPr>
              <a:t>volume</a:t>
            </a:r>
            <a:r>
              <a:rPr dirty="0" sz="1000" spc="215">
                <a:solidFill>
                  <a:srgbClr val="010202"/>
                </a:solidFill>
                <a:latin typeface="Times New Roman"/>
                <a:cs typeface="Times New Roman"/>
              </a:rPr>
              <a:t> </a:t>
            </a:r>
            <a:r>
              <a:rPr dirty="0" sz="1000">
                <a:solidFill>
                  <a:srgbClr val="010202"/>
                </a:solidFill>
                <a:latin typeface="Times New Roman"/>
                <a:cs typeface="Times New Roman"/>
              </a:rPr>
              <a:t>of</a:t>
            </a:r>
            <a:r>
              <a:rPr dirty="0" sz="1000" spc="210">
                <a:solidFill>
                  <a:srgbClr val="010202"/>
                </a:solidFill>
                <a:latin typeface="Times New Roman"/>
                <a:cs typeface="Times New Roman"/>
              </a:rPr>
              <a:t> </a:t>
            </a:r>
            <a:r>
              <a:rPr dirty="0" sz="1000">
                <a:solidFill>
                  <a:srgbClr val="010202"/>
                </a:solidFill>
                <a:latin typeface="Times New Roman"/>
                <a:cs typeface="Times New Roman"/>
              </a:rPr>
              <a:t>a</a:t>
            </a:r>
            <a:r>
              <a:rPr dirty="0" sz="1000" spc="210">
                <a:solidFill>
                  <a:srgbClr val="010202"/>
                </a:solidFill>
                <a:latin typeface="Times New Roman"/>
                <a:cs typeface="Times New Roman"/>
              </a:rPr>
              <a:t> </a:t>
            </a:r>
            <a:r>
              <a:rPr dirty="0" sz="1000">
                <a:solidFill>
                  <a:srgbClr val="010202"/>
                </a:solidFill>
                <a:latin typeface="Times New Roman"/>
                <a:cs typeface="Times New Roman"/>
              </a:rPr>
              <a:t>liquid</a:t>
            </a:r>
            <a:endParaRPr sz="1000">
              <a:latin typeface="Times New Roman"/>
              <a:cs typeface="Times New Roman"/>
            </a:endParaRPr>
          </a:p>
          <a:p>
            <a:pPr marL="203200">
              <a:lnSpc>
                <a:spcPct val="100000"/>
              </a:lnSpc>
              <a:spcBef>
                <a:spcPts val="745"/>
              </a:spcBef>
              <a:tabLst>
                <a:tab pos="3540125" algn="l"/>
              </a:tabLst>
            </a:pPr>
            <a:r>
              <a:rPr dirty="0" sz="1000">
                <a:solidFill>
                  <a:srgbClr val="010202"/>
                </a:solidFill>
                <a:latin typeface="Times New Roman"/>
                <a:cs typeface="Times New Roman"/>
              </a:rPr>
              <a:t>Raoultian  solution  of  Al</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baseline="-33333" sz="1125">
                <a:solidFill>
                  <a:srgbClr val="010202"/>
                </a:solidFill>
                <a:latin typeface="Times New Roman"/>
                <a:cs typeface="Times New Roman"/>
              </a:rPr>
              <a:t>3  </a:t>
            </a:r>
            <a:r>
              <a:rPr dirty="0" sz="1000">
                <a:solidFill>
                  <a:srgbClr val="010202"/>
                </a:solidFill>
                <a:latin typeface="Times New Roman"/>
                <a:cs typeface="Times New Roman"/>
              </a:rPr>
              <a:t>and</a:t>
            </a:r>
            <a:r>
              <a:rPr dirty="0" sz="1000" spc="-50">
                <a:solidFill>
                  <a:srgbClr val="010202"/>
                </a:solidFill>
                <a:latin typeface="Times New Roman"/>
                <a:cs typeface="Times New Roman"/>
              </a:rPr>
              <a:t> </a:t>
            </a:r>
            <a:r>
              <a:rPr dirty="0" sz="1000">
                <a:solidFill>
                  <a:srgbClr val="010202"/>
                </a:solidFill>
                <a:latin typeface="Times New Roman"/>
                <a:cs typeface="Times New Roman"/>
              </a:rPr>
              <a:t>Cr</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baseline="-33333" sz="1125">
                <a:solidFill>
                  <a:srgbClr val="010202"/>
                </a:solidFill>
                <a:latin typeface="Times New Roman"/>
                <a:cs typeface="Times New Roman"/>
              </a:rPr>
              <a:t>3  </a:t>
            </a:r>
            <a:r>
              <a:rPr dirty="0" sz="1000">
                <a:solidFill>
                  <a:srgbClr val="010202"/>
                </a:solidFill>
                <a:latin typeface="Times New Roman"/>
                <a:cs typeface="Times New Roman"/>
              </a:rPr>
              <a:t>in</a:t>
            </a:r>
            <a:r>
              <a:rPr dirty="0" sz="1000" spc="165">
                <a:solidFill>
                  <a:srgbClr val="010202"/>
                </a:solidFill>
                <a:latin typeface="Times New Roman"/>
                <a:cs typeface="Times New Roman"/>
              </a:rPr>
              <a:t> </a:t>
            </a:r>
            <a:r>
              <a:rPr dirty="0" sz="1000">
                <a:solidFill>
                  <a:srgbClr val="010202"/>
                </a:solidFill>
                <a:latin typeface="Times New Roman"/>
                <a:cs typeface="Times New Roman"/>
              </a:rPr>
              <a:t>which	and</a:t>
            </a:r>
            <a:r>
              <a:rPr dirty="0" sz="1000" spc="130">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130">
                <a:solidFill>
                  <a:srgbClr val="010202"/>
                </a:solidFill>
                <a:latin typeface="Times New Roman"/>
                <a:cs typeface="Times New Roman"/>
              </a:rPr>
              <a:t> </a:t>
            </a:r>
            <a:r>
              <a:rPr dirty="0" sz="1000">
                <a:solidFill>
                  <a:srgbClr val="010202"/>
                </a:solidFill>
                <a:latin typeface="Times New Roman"/>
                <a:cs typeface="Times New Roman"/>
              </a:rPr>
              <a:t>is</a:t>
            </a:r>
            <a:r>
              <a:rPr dirty="0" sz="1000" spc="130">
                <a:solidFill>
                  <a:srgbClr val="010202"/>
                </a:solidFill>
                <a:latin typeface="Times New Roman"/>
                <a:cs typeface="Times New Roman"/>
              </a:rPr>
              <a:t> </a:t>
            </a:r>
            <a:r>
              <a:rPr dirty="0" sz="1000">
                <a:solidFill>
                  <a:srgbClr val="010202"/>
                </a:solidFill>
                <a:latin typeface="Times New Roman"/>
                <a:cs typeface="Times New Roman"/>
              </a:rPr>
              <a:t>also</a:t>
            </a:r>
            <a:r>
              <a:rPr dirty="0" sz="1000" spc="130">
                <a:solidFill>
                  <a:srgbClr val="010202"/>
                </a:solidFill>
                <a:latin typeface="Times New Roman"/>
                <a:cs typeface="Times New Roman"/>
              </a:rPr>
              <a:t> </a:t>
            </a:r>
            <a:r>
              <a:rPr dirty="0" sz="1000">
                <a:solidFill>
                  <a:srgbClr val="010202"/>
                </a:solidFill>
                <a:latin typeface="Times New Roman"/>
                <a:cs typeface="Times New Roman"/>
              </a:rPr>
              <a:t>at</a:t>
            </a:r>
            <a:endParaRPr sz="1000">
              <a:latin typeface="Times New Roman"/>
              <a:cs typeface="Times New Roman"/>
            </a:endParaRPr>
          </a:p>
          <a:p>
            <a:pPr marL="202565" marR="68580">
              <a:lnSpc>
                <a:spcPct val="100000"/>
              </a:lnSpc>
              <a:spcBef>
                <a:spcPts val="370"/>
              </a:spcBef>
            </a:pPr>
            <a:r>
              <a:rPr dirty="0" sz="1000">
                <a:solidFill>
                  <a:srgbClr val="010202"/>
                </a:solidFill>
                <a:latin typeface="Times New Roman"/>
                <a:cs typeface="Times New Roman"/>
              </a:rPr>
              <a:t>2500 </a:t>
            </a:r>
            <a:r>
              <a:rPr dirty="0" sz="1000" spc="-5">
                <a:solidFill>
                  <a:srgbClr val="010202"/>
                </a:solidFill>
                <a:latin typeface="Times New Roman"/>
                <a:cs typeface="Times New Roman"/>
              </a:rPr>
              <a:t>K. </a:t>
            </a:r>
            <a:r>
              <a:rPr dirty="0" sz="1000">
                <a:solidFill>
                  <a:srgbClr val="010202"/>
                </a:solidFill>
                <a:latin typeface="Times New Roman"/>
                <a:cs typeface="Times New Roman"/>
              </a:rPr>
              <a:t>Calculate the changes in enthalpy and entropy caused by the addition. The  </a:t>
            </a:r>
            <a:r>
              <a:rPr dirty="0" sz="1000" spc="-5">
                <a:solidFill>
                  <a:srgbClr val="010202"/>
                </a:solidFill>
                <a:latin typeface="Times New Roman"/>
                <a:cs typeface="Times New Roman"/>
              </a:rPr>
              <a:t>normal  melting  temperature  of  </a:t>
            </a:r>
            <a:r>
              <a:rPr dirty="0" sz="1000">
                <a:solidFill>
                  <a:srgbClr val="010202"/>
                </a:solidFill>
                <a:latin typeface="Times New Roman"/>
                <a:cs typeface="Times New Roman"/>
              </a:rPr>
              <a:t>Cr</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O</a:t>
            </a:r>
            <a:r>
              <a:rPr dirty="0" baseline="-33333" sz="1125">
                <a:solidFill>
                  <a:srgbClr val="010202"/>
                </a:solidFill>
                <a:latin typeface="Times New Roman"/>
                <a:cs typeface="Times New Roman"/>
              </a:rPr>
              <a:t>3  </a:t>
            </a:r>
            <a:r>
              <a:rPr dirty="0" sz="1000">
                <a:solidFill>
                  <a:srgbClr val="010202"/>
                </a:solidFill>
                <a:latin typeface="Times New Roman"/>
                <a:cs typeface="Times New Roman"/>
              </a:rPr>
              <a:t>is  2538  </a:t>
            </a:r>
            <a:r>
              <a:rPr dirty="0" sz="1000" spc="-5">
                <a:solidFill>
                  <a:srgbClr val="010202"/>
                </a:solidFill>
                <a:latin typeface="Times New Roman"/>
                <a:cs typeface="Times New Roman"/>
              </a:rPr>
              <a:t>K,  </a:t>
            </a:r>
            <a:r>
              <a:rPr dirty="0" sz="1000">
                <a:solidFill>
                  <a:srgbClr val="010202"/>
                </a:solidFill>
                <a:latin typeface="Times New Roman"/>
                <a:cs typeface="Times New Roman"/>
              </a:rPr>
              <a:t>and  it  can  be  assumed  that</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a:t>
            </a:r>
            <a:endParaRPr sz="1000">
              <a:latin typeface="Times New Roman"/>
              <a:cs typeface="Times New Roman"/>
            </a:endParaRPr>
          </a:p>
          <a:p>
            <a:pPr marL="1384300">
              <a:lnSpc>
                <a:spcPct val="100000"/>
              </a:lnSpc>
              <a:spcBef>
                <a:spcPts val="750"/>
              </a:spcBef>
            </a:pPr>
            <a:r>
              <a:rPr dirty="0" sz="1000">
                <a:solidFill>
                  <a:srgbClr val="010202"/>
                </a:solidFill>
                <a:latin typeface="Times New Roman"/>
                <a:cs typeface="Times New Roman"/>
              </a:rPr>
              <a:t>.</a:t>
            </a:r>
            <a:endParaRPr sz="1000">
              <a:latin typeface="Times New Roman"/>
              <a:cs typeface="Times New Roman"/>
            </a:endParaRPr>
          </a:p>
          <a:p>
            <a:pPr lvl="1" marL="277495" indent="-201930">
              <a:lnSpc>
                <a:spcPct val="100000"/>
              </a:lnSpc>
              <a:buFont typeface="Times New Roman"/>
              <a:buAutoNum type="arabicPeriod" startAt="2"/>
              <a:tabLst>
                <a:tab pos="278130" algn="l"/>
              </a:tabLst>
            </a:pPr>
            <a:r>
              <a:rPr dirty="0" sz="1000">
                <a:solidFill>
                  <a:srgbClr val="010202"/>
                </a:solidFill>
                <a:latin typeface="Times New Roman"/>
                <a:cs typeface="Times New Roman"/>
              </a:rPr>
              <a:t>When</a:t>
            </a:r>
            <a:r>
              <a:rPr dirty="0" sz="1000" spc="80">
                <a:solidFill>
                  <a:srgbClr val="010202"/>
                </a:solidFill>
                <a:latin typeface="Times New Roman"/>
                <a:cs typeface="Times New Roman"/>
              </a:rPr>
              <a:t> </a:t>
            </a:r>
            <a:r>
              <a:rPr dirty="0" sz="1000">
                <a:solidFill>
                  <a:srgbClr val="010202"/>
                </a:solidFill>
                <a:latin typeface="Times New Roman"/>
                <a:cs typeface="Times New Roman"/>
              </a:rPr>
              <a:t>1</a:t>
            </a:r>
            <a:r>
              <a:rPr dirty="0" sz="1000" spc="80">
                <a:solidFill>
                  <a:srgbClr val="010202"/>
                </a:solidFill>
                <a:latin typeface="Times New Roman"/>
                <a:cs typeface="Times New Roman"/>
              </a:rPr>
              <a:t> </a:t>
            </a:r>
            <a:r>
              <a:rPr dirty="0" sz="1000">
                <a:solidFill>
                  <a:srgbClr val="010202"/>
                </a:solidFill>
                <a:latin typeface="Times New Roman"/>
                <a:cs typeface="Times New Roman"/>
              </a:rPr>
              <a:t>mole</a:t>
            </a:r>
            <a:r>
              <a:rPr dirty="0" sz="1000" spc="80">
                <a:solidFill>
                  <a:srgbClr val="010202"/>
                </a:solidFill>
                <a:latin typeface="Times New Roman"/>
                <a:cs typeface="Times New Roman"/>
              </a:rPr>
              <a:t> </a:t>
            </a:r>
            <a:r>
              <a:rPr dirty="0" sz="1000">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argon</a:t>
            </a:r>
            <a:r>
              <a:rPr dirty="0" sz="1000" spc="80">
                <a:solidFill>
                  <a:srgbClr val="010202"/>
                </a:solidFill>
                <a:latin typeface="Times New Roman"/>
                <a:cs typeface="Times New Roman"/>
              </a:rPr>
              <a:t> </a:t>
            </a:r>
            <a:r>
              <a:rPr dirty="0" sz="1000">
                <a:solidFill>
                  <a:srgbClr val="010202"/>
                </a:solidFill>
                <a:latin typeface="Times New Roman"/>
                <a:cs typeface="Times New Roman"/>
              </a:rPr>
              <a:t>gas</a:t>
            </a:r>
            <a:r>
              <a:rPr dirty="0" sz="1000" spc="80">
                <a:solidFill>
                  <a:srgbClr val="010202"/>
                </a:solidFill>
                <a:latin typeface="Times New Roman"/>
                <a:cs typeface="Times New Roman"/>
              </a:rPr>
              <a:t> </a:t>
            </a:r>
            <a:r>
              <a:rPr dirty="0" sz="1000">
                <a:solidFill>
                  <a:srgbClr val="010202"/>
                </a:solidFill>
                <a:latin typeface="Times New Roman"/>
                <a:cs typeface="Times New Roman"/>
              </a:rPr>
              <a:t>is</a:t>
            </a:r>
            <a:r>
              <a:rPr dirty="0" sz="1000" spc="80">
                <a:solidFill>
                  <a:srgbClr val="010202"/>
                </a:solidFill>
                <a:latin typeface="Times New Roman"/>
                <a:cs typeface="Times New Roman"/>
              </a:rPr>
              <a:t> </a:t>
            </a:r>
            <a:r>
              <a:rPr dirty="0" sz="1000">
                <a:solidFill>
                  <a:srgbClr val="010202"/>
                </a:solidFill>
                <a:latin typeface="Times New Roman"/>
                <a:cs typeface="Times New Roman"/>
              </a:rPr>
              <a:t>bubbled</a:t>
            </a:r>
            <a:r>
              <a:rPr dirty="0" sz="1000" spc="80">
                <a:solidFill>
                  <a:srgbClr val="010202"/>
                </a:solidFill>
                <a:latin typeface="Times New Roman"/>
                <a:cs typeface="Times New Roman"/>
              </a:rPr>
              <a:t> </a:t>
            </a:r>
            <a:r>
              <a:rPr dirty="0" sz="1000">
                <a:solidFill>
                  <a:srgbClr val="010202"/>
                </a:solidFill>
                <a:latin typeface="Times New Roman"/>
                <a:cs typeface="Times New Roman"/>
              </a:rPr>
              <a:t>through</a:t>
            </a:r>
            <a:r>
              <a:rPr dirty="0" sz="1000" spc="80">
                <a:solidFill>
                  <a:srgbClr val="010202"/>
                </a:solidFill>
                <a:latin typeface="Times New Roman"/>
                <a:cs typeface="Times New Roman"/>
              </a:rPr>
              <a:t> </a:t>
            </a:r>
            <a:r>
              <a:rPr dirty="0" sz="1000">
                <a:solidFill>
                  <a:srgbClr val="010202"/>
                </a:solidFill>
                <a:latin typeface="Times New Roman"/>
                <a:cs typeface="Times New Roman"/>
              </a:rPr>
              <a:t>a</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large</a:t>
            </a:r>
            <a:r>
              <a:rPr dirty="0" sz="1000" spc="80">
                <a:solidFill>
                  <a:srgbClr val="010202"/>
                </a:solidFill>
                <a:latin typeface="Times New Roman"/>
                <a:cs typeface="Times New Roman"/>
              </a:rPr>
              <a:t> </a:t>
            </a:r>
            <a:r>
              <a:rPr dirty="0" sz="1000">
                <a:solidFill>
                  <a:srgbClr val="010202"/>
                </a:solidFill>
                <a:latin typeface="Times New Roman"/>
                <a:cs typeface="Times New Roman"/>
              </a:rPr>
              <a:t>volume</a:t>
            </a:r>
            <a:r>
              <a:rPr dirty="0" sz="1000" spc="80">
                <a:solidFill>
                  <a:srgbClr val="010202"/>
                </a:solidFill>
                <a:latin typeface="Times New Roman"/>
                <a:cs typeface="Times New Roman"/>
              </a:rPr>
              <a:t> </a:t>
            </a:r>
            <a:r>
              <a:rPr dirty="0" sz="1000">
                <a:solidFill>
                  <a:srgbClr val="010202"/>
                </a:solidFill>
                <a:latin typeface="Times New Roman"/>
                <a:cs typeface="Times New Roman"/>
              </a:rPr>
              <a:t>of</a:t>
            </a:r>
            <a:r>
              <a:rPr dirty="0" sz="1000" spc="85">
                <a:solidFill>
                  <a:srgbClr val="010202"/>
                </a:solidFill>
                <a:latin typeface="Times New Roman"/>
                <a:cs typeface="Times New Roman"/>
              </a:rPr>
              <a:t> </a:t>
            </a:r>
            <a:r>
              <a:rPr dirty="0" sz="1000">
                <a:solidFill>
                  <a:srgbClr val="010202"/>
                </a:solidFill>
                <a:latin typeface="Times New Roman"/>
                <a:cs typeface="Times New Roman"/>
              </a:rPr>
              <a:t>an</a:t>
            </a:r>
            <a:r>
              <a:rPr dirty="0" sz="1000" spc="80">
                <a:solidFill>
                  <a:srgbClr val="010202"/>
                </a:solidFill>
                <a:latin typeface="Times New Roman"/>
                <a:cs typeface="Times New Roman"/>
              </a:rPr>
              <a:t> </a:t>
            </a:r>
            <a:r>
              <a:rPr dirty="0" sz="1000">
                <a:solidFill>
                  <a:srgbClr val="010202"/>
                </a:solidFill>
                <a:latin typeface="Times New Roman"/>
                <a:cs typeface="Times New Roman"/>
              </a:rPr>
              <a:t>Fe-Mn</a:t>
            </a:r>
            <a:r>
              <a:rPr dirty="0" sz="1000" spc="80">
                <a:solidFill>
                  <a:srgbClr val="010202"/>
                </a:solidFill>
                <a:latin typeface="Times New Roman"/>
                <a:cs typeface="Times New Roman"/>
              </a:rPr>
              <a:t> </a:t>
            </a:r>
            <a:r>
              <a:rPr dirty="0" sz="1000">
                <a:solidFill>
                  <a:srgbClr val="010202"/>
                </a:solidFill>
                <a:latin typeface="Times New Roman"/>
                <a:cs typeface="Times New Roman"/>
              </a:rPr>
              <a:t>melt</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marL="203200">
              <a:lnSpc>
                <a:spcPct val="100000"/>
              </a:lnSpc>
            </a:pP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Mn</a:t>
            </a:r>
            <a:r>
              <a:rPr dirty="0" sz="1000">
                <a:solidFill>
                  <a:srgbClr val="010202"/>
                </a:solidFill>
                <a:latin typeface="Times New Roman"/>
                <a:cs typeface="Times New Roman"/>
              </a:rPr>
              <a:t>=0.5</a:t>
            </a:r>
            <a:r>
              <a:rPr dirty="0" sz="1000" spc="160">
                <a:solidFill>
                  <a:srgbClr val="010202"/>
                </a:solidFill>
                <a:latin typeface="Times New Roman"/>
                <a:cs typeface="Times New Roman"/>
              </a:rPr>
              <a:t> </a:t>
            </a:r>
            <a:r>
              <a:rPr dirty="0" sz="1000">
                <a:solidFill>
                  <a:srgbClr val="010202"/>
                </a:solidFill>
                <a:latin typeface="Times New Roman"/>
                <a:cs typeface="Times New Roman"/>
              </a:rPr>
              <a:t>at</a:t>
            </a:r>
            <a:r>
              <a:rPr dirty="0" sz="1000" spc="160">
                <a:solidFill>
                  <a:srgbClr val="010202"/>
                </a:solidFill>
                <a:latin typeface="Times New Roman"/>
                <a:cs typeface="Times New Roman"/>
              </a:rPr>
              <a:t> </a:t>
            </a:r>
            <a:r>
              <a:rPr dirty="0" sz="1000">
                <a:solidFill>
                  <a:srgbClr val="010202"/>
                </a:solidFill>
                <a:latin typeface="Times New Roman"/>
                <a:cs typeface="Times New Roman"/>
              </a:rPr>
              <a:t>1863</a:t>
            </a:r>
            <a:r>
              <a:rPr dirty="0" sz="1000" spc="165">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160">
                <a:solidFill>
                  <a:srgbClr val="010202"/>
                </a:solidFill>
                <a:latin typeface="Times New Roman"/>
                <a:cs typeface="Times New Roman"/>
              </a:rPr>
              <a:t> </a:t>
            </a:r>
            <a:r>
              <a:rPr dirty="0" sz="1000">
                <a:solidFill>
                  <a:srgbClr val="010202"/>
                </a:solidFill>
                <a:latin typeface="Times New Roman"/>
                <a:cs typeface="Times New Roman"/>
              </a:rPr>
              <a:t>evaporation</a:t>
            </a:r>
            <a:r>
              <a:rPr dirty="0" sz="1000" spc="165">
                <a:solidFill>
                  <a:srgbClr val="010202"/>
                </a:solidFill>
                <a:latin typeface="Times New Roman"/>
                <a:cs typeface="Times New Roman"/>
              </a:rPr>
              <a:t> </a:t>
            </a:r>
            <a:r>
              <a:rPr dirty="0" sz="1000">
                <a:solidFill>
                  <a:srgbClr val="010202"/>
                </a:solidFill>
                <a:latin typeface="Times New Roman"/>
                <a:cs typeface="Times New Roman"/>
              </a:rPr>
              <a:t>of</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Mn</a:t>
            </a:r>
            <a:r>
              <a:rPr dirty="0" sz="1000" spc="160">
                <a:solidFill>
                  <a:srgbClr val="010202"/>
                </a:solidFill>
                <a:latin typeface="Times New Roman"/>
                <a:cs typeface="Times New Roman"/>
              </a:rPr>
              <a:t> </a:t>
            </a:r>
            <a:r>
              <a:rPr dirty="0" sz="1000">
                <a:solidFill>
                  <a:srgbClr val="010202"/>
                </a:solidFill>
                <a:latin typeface="Times New Roman"/>
                <a:cs typeface="Times New Roman"/>
              </a:rPr>
              <a:t>into</a:t>
            </a:r>
            <a:r>
              <a:rPr dirty="0" sz="1000" spc="16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Ar</a:t>
            </a:r>
            <a:r>
              <a:rPr dirty="0" sz="1000" spc="165">
                <a:solidFill>
                  <a:srgbClr val="010202"/>
                </a:solidFill>
                <a:latin typeface="Times New Roman"/>
                <a:cs typeface="Times New Roman"/>
              </a:rPr>
              <a:t> </a:t>
            </a:r>
            <a:r>
              <a:rPr dirty="0" sz="1000">
                <a:solidFill>
                  <a:srgbClr val="010202"/>
                </a:solidFill>
                <a:latin typeface="Times New Roman"/>
                <a:cs typeface="Times New Roman"/>
              </a:rPr>
              <a:t>causes</a:t>
            </a:r>
            <a:r>
              <a:rPr dirty="0" sz="1000" spc="15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60">
                <a:solidFill>
                  <a:srgbClr val="010202"/>
                </a:solidFill>
                <a:latin typeface="Times New Roman"/>
                <a:cs typeface="Times New Roman"/>
              </a:rPr>
              <a:t> </a:t>
            </a:r>
            <a:r>
              <a:rPr dirty="0" sz="1000">
                <a:solidFill>
                  <a:srgbClr val="010202"/>
                </a:solidFill>
                <a:latin typeface="Times New Roman"/>
                <a:cs typeface="Times New Roman"/>
              </a:rPr>
              <a:t>mass</a:t>
            </a:r>
            <a:r>
              <a:rPr dirty="0" sz="1000" spc="165">
                <a:solidFill>
                  <a:srgbClr val="010202"/>
                </a:solidFill>
                <a:latin typeface="Times New Roman"/>
                <a:cs typeface="Times New Roman"/>
              </a:rPr>
              <a:t> </a:t>
            </a:r>
            <a:r>
              <a:rPr dirty="0" sz="1000">
                <a:solidFill>
                  <a:srgbClr val="010202"/>
                </a:solidFill>
                <a:latin typeface="Times New Roman"/>
                <a:cs typeface="Times New Roman"/>
              </a:rPr>
              <a:t>of</a:t>
            </a:r>
            <a:r>
              <a:rPr dirty="0" sz="1000" spc="16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65">
                <a:solidFill>
                  <a:srgbClr val="010202"/>
                </a:solidFill>
                <a:latin typeface="Times New Roman"/>
                <a:cs typeface="Times New Roman"/>
              </a:rPr>
              <a:t> </a:t>
            </a:r>
            <a:r>
              <a:rPr dirty="0" sz="1000">
                <a:solidFill>
                  <a:srgbClr val="010202"/>
                </a:solidFill>
                <a:latin typeface="Times New Roman"/>
                <a:cs typeface="Times New Roman"/>
              </a:rPr>
              <a:t>melt</a:t>
            </a:r>
            <a:r>
              <a:rPr dirty="0" sz="1000" spc="160">
                <a:solidFill>
                  <a:srgbClr val="010202"/>
                </a:solidFill>
                <a:latin typeface="Times New Roman"/>
                <a:cs typeface="Times New Roman"/>
              </a:rPr>
              <a:t> </a:t>
            </a:r>
            <a:r>
              <a:rPr dirty="0" sz="1000">
                <a:solidFill>
                  <a:srgbClr val="010202"/>
                </a:solidFill>
                <a:latin typeface="Times New Roman"/>
                <a:cs typeface="Times New Roman"/>
              </a:rPr>
              <a:t>to</a:t>
            </a:r>
            <a:endParaRPr sz="1000">
              <a:latin typeface="Times New Roman"/>
              <a:cs typeface="Times New Roman"/>
            </a:endParaRPr>
          </a:p>
          <a:p>
            <a:pPr marL="203835" marR="67310" indent="-1270">
              <a:lnSpc>
                <a:spcPct val="100000"/>
              </a:lnSpc>
              <a:spcBef>
                <a:spcPts val="370"/>
              </a:spcBef>
            </a:pPr>
            <a:r>
              <a:rPr dirty="0" sz="1000">
                <a:solidFill>
                  <a:srgbClr val="010202"/>
                </a:solidFill>
                <a:latin typeface="Times New Roman"/>
                <a:cs typeface="Times New Roman"/>
              </a:rPr>
              <a:t>decrease by 1.50 g. The gas leaves the melt at a pressure of 1 atm. Calculate the  </a:t>
            </a:r>
            <a:r>
              <a:rPr dirty="0" sz="1000" spc="-5">
                <a:solidFill>
                  <a:srgbClr val="010202"/>
                </a:solidFill>
                <a:latin typeface="Times New Roman"/>
                <a:cs typeface="Times New Roman"/>
              </a:rPr>
              <a:t>activity </a:t>
            </a:r>
            <a:r>
              <a:rPr dirty="0" sz="1000" spc="-10">
                <a:solidFill>
                  <a:srgbClr val="010202"/>
                </a:solidFill>
                <a:latin typeface="Times New Roman"/>
                <a:cs typeface="Times New Roman"/>
              </a:rPr>
              <a:t>coefficient </a:t>
            </a:r>
            <a:r>
              <a:rPr dirty="0" sz="1000" spc="-5">
                <a:solidFill>
                  <a:srgbClr val="010202"/>
                </a:solidFill>
                <a:latin typeface="Times New Roman"/>
                <a:cs typeface="Times New Roman"/>
              </a:rPr>
              <a:t>of Mn in the liquid </a:t>
            </a:r>
            <a:r>
              <a:rPr dirty="0" sz="1000" spc="-15">
                <a:solidFill>
                  <a:srgbClr val="010202"/>
                </a:solidFill>
                <a:latin typeface="Times New Roman"/>
                <a:cs typeface="Times New Roman"/>
              </a:rPr>
              <a:t>alloy.</a:t>
            </a:r>
            <a:endParaRPr sz="1000">
              <a:latin typeface="Times New Roman"/>
              <a:cs typeface="Times New Roman"/>
            </a:endParaRPr>
          </a:p>
          <a:p>
            <a:pPr lvl="1" marL="202565" marR="68580" indent="-126364">
              <a:lnSpc>
                <a:spcPct val="100000"/>
              </a:lnSpc>
              <a:spcBef>
                <a:spcPts val="270"/>
              </a:spcBef>
              <a:buFont typeface="Times New Roman"/>
              <a:buAutoNum type="arabicPeriod" startAt="3"/>
              <a:tabLst>
                <a:tab pos="275590" algn="l"/>
              </a:tabLst>
            </a:pPr>
            <a:r>
              <a:rPr dirty="0" sz="1000">
                <a:solidFill>
                  <a:srgbClr val="010202"/>
                </a:solidFill>
                <a:latin typeface="Times New Roman"/>
                <a:cs typeface="Times New Roman"/>
              </a:rPr>
              <a:t>The variation, with composition, of </a:t>
            </a:r>
            <a:r>
              <a:rPr dirty="0" sz="1000" spc="5" i="1">
                <a:solidFill>
                  <a:srgbClr val="010202"/>
                </a:solidFill>
                <a:latin typeface="Times New Roman"/>
                <a:cs typeface="Times New Roman"/>
              </a:rPr>
              <a:t>G</a:t>
            </a:r>
            <a:r>
              <a:rPr dirty="0" baseline="33333" sz="1125" spc="7">
                <a:solidFill>
                  <a:srgbClr val="010202"/>
                </a:solidFill>
                <a:latin typeface="Times New Roman"/>
                <a:cs typeface="Times New Roman"/>
              </a:rPr>
              <a:t>XS </a:t>
            </a:r>
            <a:r>
              <a:rPr dirty="0" sz="1000">
                <a:solidFill>
                  <a:srgbClr val="010202"/>
                </a:solidFill>
                <a:latin typeface="Times New Roman"/>
                <a:cs typeface="Times New Roman"/>
              </a:rPr>
              <a:t>for liquid Fe–Mn alloys at 1863 </a:t>
            </a:r>
            <a:r>
              <a:rPr dirty="0" sz="1000" spc="-5">
                <a:solidFill>
                  <a:srgbClr val="010202"/>
                </a:solidFill>
                <a:latin typeface="Times New Roman"/>
                <a:cs typeface="Times New Roman"/>
              </a:rPr>
              <a:t>K </a:t>
            </a:r>
            <a:r>
              <a:rPr dirty="0" sz="1000">
                <a:solidFill>
                  <a:srgbClr val="010202"/>
                </a:solidFill>
                <a:latin typeface="Times New Roman"/>
                <a:cs typeface="Times New Roman"/>
              </a:rPr>
              <a:t>is listed  </a:t>
            </a:r>
            <a:r>
              <a:rPr dirty="0" sz="1000" spc="-15">
                <a:solidFill>
                  <a:srgbClr val="010202"/>
                </a:solidFill>
                <a:latin typeface="Times New Roman"/>
                <a:cs typeface="Times New Roman"/>
              </a:rPr>
              <a:t>below.</a:t>
            </a:r>
            <a:endParaRPr sz="1000">
              <a:latin typeface="Times New Roman"/>
              <a:cs typeface="Times New Roman"/>
            </a:endParaRPr>
          </a:p>
          <a:p>
            <a:pPr marL="167005">
              <a:lnSpc>
                <a:spcPct val="100000"/>
              </a:lnSpc>
              <a:spcBef>
                <a:spcPts val="800"/>
              </a:spcBef>
            </a:pPr>
            <a:r>
              <a:rPr dirty="0" sz="1000" spc="-5">
                <a:solidFill>
                  <a:srgbClr val="010202"/>
                </a:solidFill>
                <a:latin typeface="Times New Roman"/>
                <a:cs typeface="Times New Roman"/>
              </a:rPr>
              <a:t>a. Does the system exhibit regular solution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behavior?</a:t>
            </a:r>
            <a:endParaRPr sz="1000">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376053" y="403223"/>
            <a:ext cx="166623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307</a:t>
            </a:r>
            <a:endParaRPr sz="1000">
              <a:latin typeface="Times New Roman"/>
              <a:cs typeface="Times New Roman"/>
            </a:endParaRPr>
          </a:p>
        </p:txBody>
      </p:sp>
      <p:sp>
        <p:nvSpPr>
          <p:cNvPr id="3" name="object 3"/>
          <p:cNvSpPr/>
          <p:nvPr/>
        </p:nvSpPr>
        <p:spPr>
          <a:xfrm>
            <a:off x="1209039" y="713105"/>
            <a:ext cx="238125" cy="171450"/>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1713064" y="722630"/>
            <a:ext cx="247650" cy="16192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97776" y="672846"/>
            <a:ext cx="4169410" cy="693420"/>
          </a:xfrm>
          <a:prstGeom prst="rect">
            <a:avLst/>
          </a:prstGeom>
        </p:spPr>
        <p:txBody>
          <a:bodyPr wrap="square" lIns="0" tIns="93980" rIns="0" bIns="0" rtlCol="0" vert="horz">
            <a:spAutoFit/>
          </a:bodyPr>
          <a:lstStyle/>
          <a:p>
            <a:pPr marL="190500" indent="-127635">
              <a:lnSpc>
                <a:spcPct val="100000"/>
              </a:lnSpc>
              <a:spcBef>
                <a:spcPts val="740"/>
              </a:spcBef>
              <a:buAutoNum type="alphaLcPeriod" startAt="2"/>
              <a:tabLst>
                <a:tab pos="191135" algn="l"/>
                <a:tab pos="990600" algn="l"/>
                <a:tab pos="1503680" algn="l"/>
              </a:tabLst>
            </a:pPr>
            <a:r>
              <a:rPr dirty="0" sz="1000">
                <a:solidFill>
                  <a:srgbClr val="010202"/>
                </a:solidFill>
                <a:latin typeface="Times New Roman"/>
                <a:cs typeface="Times New Roman"/>
              </a:rPr>
              <a:t>Calculate	and	at</a:t>
            </a:r>
            <a:r>
              <a:rPr dirty="0" sz="1000" spc="-10">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Mn</a:t>
            </a:r>
            <a:r>
              <a:rPr dirty="0" sz="1000">
                <a:solidFill>
                  <a:srgbClr val="010202"/>
                </a:solidFill>
                <a:latin typeface="Times New Roman"/>
                <a:cs typeface="Times New Roman"/>
              </a:rPr>
              <a:t>=0.6.</a:t>
            </a:r>
            <a:endParaRPr sz="1000">
              <a:latin typeface="Times New Roman"/>
              <a:cs typeface="Times New Roman"/>
            </a:endParaRPr>
          </a:p>
          <a:p>
            <a:pPr marL="182880" indent="-120014">
              <a:lnSpc>
                <a:spcPts val="955"/>
              </a:lnSpc>
              <a:spcBef>
                <a:spcPts val="640"/>
              </a:spcBef>
              <a:buAutoNum type="alphaLcPeriod" startAt="2"/>
              <a:tabLst>
                <a:tab pos="183515" algn="l"/>
                <a:tab pos="1329055" algn="l"/>
              </a:tabLst>
            </a:pPr>
            <a:r>
              <a:rPr dirty="0" sz="1000">
                <a:solidFill>
                  <a:srgbClr val="010202"/>
                </a:solidFill>
                <a:latin typeface="Times New Roman"/>
                <a:cs typeface="Times New Roman"/>
              </a:rPr>
              <a:t>Calculate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a:t>
            </a:r>
            <a:r>
              <a:rPr dirty="0" baseline="33333" sz="1125" spc="82" i="1">
                <a:solidFill>
                  <a:srgbClr val="010202"/>
                </a:solidFill>
                <a:latin typeface="Times New Roman"/>
                <a:cs typeface="Times New Roman"/>
              </a:rPr>
              <a:t> </a:t>
            </a:r>
            <a:r>
              <a:rPr dirty="0" sz="1000">
                <a:solidFill>
                  <a:srgbClr val="010202"/>
                </a:solidFill>
                <a:latin typeface="Times New Roman"/>
                <a:cs typeface="Times New Roman"/>
              </a:rPr>
              <a:t>at</a:t>
            </a:r>
            <a:r>
              <a:rPr dirty="0" sz="1000" spc="-5">
                <a:solidFill>
                  <a:srgbClr val="010202"/>
                </a:solidFill>
                <a:latin typeface="Times New Roman"/>
                <a:cs typeface="Times New Roman"/>
              </a:rPr>
              <a:t> </a:t>
            </a:r>
            <a:r>
              <a:rPr dirty="0" sz="1000" i="1">
                <a:solidFill>
                  <a:srgbClr val="010202"/>
                </a:solidFill>
                <a:latin typeface="Times New Roman"/>
                <a:cs typeface="Times New Roman"/>
              </a:rPr>
              <a:t>X	</a:t>
            </a:r>
            <a:r>
              <a:rPr dirty="0" sz="1000">
                <a:solidFill>
                  <a:srgbClr val="010202"/>
                </a:solidFill>
                <a:latin typeface="Times New Roman"/>
                <a:cs typeface="Times New Roman"/>
              </a:rPr>
              <a:t>=0.4.</a:t>
            </a:r>
            <a:endParaRPr sz="1000">
              <a:latin typeface="Times New Roman"/>
              <a:cs typeface="Times New Roman"/>
            </a:endParaRPr>
          </a:p>
          <a:p>
            <a:pPr marL="1192530">
              <a:lnSpc>
                <a:spcPts val="635"/>
              </a:lnSpc>
            </a:pPr>
            <a:r>
              <a:rPr dirty="0" sz="750" spc="10">
                <a:solidFill>
                  <a:srgbClr val="010202"/>
                </a:solidFill>
                <a:latin typeface="Times New Roman"/>
                <a:cs typeface="Times New Roman"/>
              </a:rPr>
              <a:t>Mn</a:t>
            </a:r>
            <a:endParaRPr sz="750">
              <a:latin typeface="Times New Roman"/>
              <a:cs typeface="Times New Roman"/>
            </a:endParaRPr>
          </a:p>
          <a:p>
            <a:pPr marL="190500" indent="-127635">
              <a:lnSpc>
                <a:spcPts val="1185"/>
              </a:lnSpc>
              <a:buAutoNum type="alphaLcPeriod" startAt="4"/>
              <a:tabLst>
                <a:tab pos="191135" algn="l"/>
              </a:tabLst>
            </a:pPr>
            <a:r>
              <a:rPr dirty="0" sz="1000" spc="-5">
                <a:solidFill>
                  <a:srgbClr val="010202"/>
                </a:solidFill>
                <a:latin typeface="Times New Roman"/>
                <a:cs typeface="Times New Roman"/>
              </a:rPr>
              <a:t>Calculate the partial pressures of Mn and Fe exerted by the alloy of</a:t>
            </a:r>
            <a:r>
              <a:rPr dirty="0" sz="1000" spc="-20">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Mn</a:t>
            </a:r>
            <a:r>
              <a:rPr dirty="0" sz="1000">
                <a:solidFill>
                  <a:srgbClr val="010202"/>
                </a:solidFill>
                <a:latin typeface="Times New Roman"/>
                <a:cs typeface="Times New Roman"/>
              </a:rPr>
              <a:t>=0.2.</a:t>
            </a:r>
            <a:endParaRPr sz="1000">
              <a:latin typeface="Times New Roman"/>
              <a:cs typeface="Times New Roman"/>
            </a:endParaRPr>
          </a:p>
        </p:txBody>
      </p:sp>
      <p:sp>
        <p:nvSpPr>
          <p:cNvPr id="6" name="object 6"/>
          <p:cNvSpPr txBox="1"/>
          <p:nvPr/>
        </p:nvSpPr>
        <p:spPr>
          <a:xfrm>
            <a:off x="431698" y="2186940"/>
            <a:ext cx="4624705" cy="1315720"/>
          </a:xfrm>
          <a:prstGeom prst="rect">
            <a:avLst/>
          </a:prstGeom>
        </p:spPr>
        <p:txBody>
          <a:bodyPr wrap="square" lIns="0" tIns="12700" rIns="0" bIns="0" rtlCol="0" vert="horz">
            <a:spAutoFit/>
          </a:bodyPr>
          <a:lstStyle/>
          <a:p>
            <a:pPr lvl="1" marL="164465" marR="30480" indent="-127000">
              <a:lnSpc>
                <a:spcPct val="100000"/>
              </a:lnSpc>
              <a:spcBef>
                <a:spcPts val="100"/>
              </a:spcBef>
              <a:buFont typeface="Times New Roman"/>
              <a:buAutoNum type="arabicPeriod" startAt="4"/>
              <a:tabLst>
                <a:tab pos="229235" algn="l"/>
              </a:tabLst>
            </a:pPr>
            <a:r>
              <a:rPr dirty="0" sz="1000">
                <a:solidFill>
                  <a:srgbClr val="010202"/>
                </a:solidFill>
                <a:latin typeface="Times New Roman"/>
                <a:cs typeface="Times New Roman"/>
              </a:rPr>
              <a:t>Calculate the heat required to form a liquid solution at 1356 </a:t>
            </a:r>
            <a:r>
              <a:rPr dirty="0" sz="1000" spc="-5">
                <a:solidFill>
                  <a:srgbClr val="010202"/>
                </a:solidFill>
                <a:latin typeface="Times New Roman"/>
                <a:cs typeface="Times New Roman"/>
              </a:rPr>
              <a:t>K </a:t>
            </a:r>
            <a:r>
              <a:rPr dirty="0" sz="1000">
                <a:solidFill>
                  <a:srgbClr val="010202"/>
                </a:solidFill>
                <a:latin typeface="Times New Roman"/>
                <a:cs typeface="Times New Roman"/>
              </a:rPr>
              <a:t>starting with 1 mole</a:t>
            </a:r>
            <a:r>
              <a:rPr dirty="0" sz="1000" spc="-85">
                <a:solidFill>
                  <a:srgbClr val="010202"/>
                </a:solidFill>
                <a:latin typeface="Times New Roman"/>
                <a:cs typeface="Times New Roman"/>
              </a:rPr>
              <a:t> </a:t>
            </a:r>
            <a:r>
              <a:rPr dirty="0" sz="1000" spc="-10">
                <a:solidFill>
                  <a:srgbClr val="010202"/>
                </a:solidFill>
                <a:latin typeface="Times New Roman"/>
                <a:cs typeface="Times New Roman"/>
              </a:rPr>
              <a:t>of  </a:t>
            </a:r>
            <a:r>
              <a:rPr dirty="0" sz="1000">
                <a:solidFill>
                  <a:srgbClr val="010202"/>
                </a:solidFill>
                <a:latin typeface="Times New Roman"/>
                <a:cs typeface="Times New Roman"/>
              </a:rPr>
              <a:t>Cu</a:t>
            </a:r>
            <a:r>
              <a:rPr dirty="0" sz="1000" spc="45">
                <a:solidFill>
                  <a:srgbClr val="010202"/>
                </a:solidFill>
                <a:latin typeface="Times New Roman"/>
                <a:cs typeface="Times New Roman"/>
              </a:rPr>
              <a:t> </a:t>
            </a:r>
            <a:r>
              <a:rPr dirty="0" sz="1000">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a:solidFill>
                  <a:srgbClr val="010202"/>
                </a:solidFill>
                <a:latin typeface="Times New Roman"/>
                <a:cs typeface="Times New Roman"/>
              </a:rPr>
              <a:t>1</a:t>
            </a:r>
            <a:r>
              <a:rPr dirty="0" sz="1000" spc="45">
                <a:solidFill>
                  <a:srgbClr val="010202"/>
                </a:solidFill>
                <a:latin typeface="Times New Roman"/>
                <a:cs typeface="Times New Roman"/>
              </a:rPr>
              <a:t> </a:t>
            </a:r>
            <a:r>
              <a:rPr dirty="0" sz="1000">
                <a:solidFill>
                  <a:srgbClr val="010202"/>
                </a:solidFill>
                <a:latin typeface="Times New Roman"/>
                <a:cs typeface="Times New Roman"/>
              </a:rPr>
              <a:t>mole</a:t>
            </a:r>
            <a:r>
              <a:rPr dirty="0" sz="1000" spc="50">
                <a:solidFill>
                  <a:srgbClr val="010202"/>
                </a:solidFill>
                <a:latin typeface="Times New Roman"/>
                <a:cs typeface="Times New Roman"/>
              </a:rPr>
              <a:t> </a:t>
            </a:r>
            <a:r>
              <a:rPr dirty="0" sz="100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Ag</a:t>
            </a:r>
            <a:r>
              <a:rPr dirty="0" sz="1000" spc="45">
                <a:solidFill>
                  <a:srgbClr val="010202"/>
                </a:solidFill>
                <a:latin typeface="Times New Roman"/>
                <a:cs typeface="Times New Roman"/>
              </a:rPr>
              <a:t> </a:t>
            </a:r>
            <a:r>
              <a:rPr dirty="0" sz="1000">
                <a:solidFill>
                  <a:srgbClr val="010202"/>
                </a:solidFill>
                <a:latin typeface="Times New Roman"/>
                <a:cs typeface="Times New Roman"/>
              </a:rPr>
              <a:t>at</a:t>
            </a:r>
            <a:r>
              <a:rPr dirty="0" sz="1000" spc="50">
                <a:solidFill>
                  <a:srgbClr val="010202"/>
                </a:solidFill>
                <a:latin typeface="Times New Roman"/>
                <a:cs typeface="Times New Roman"/>
              </a:rPr>
              <a:t> </a:t>
            </a:r>
            <a:r>
              <a:rPr dirty="0" sz="1000">
                <a:solidFill>
                  <a:srgbClr val="010202"/>
                </a:solidFill>
                <a:latin typeface="Times New Roman"/>
                <a:cs typeface="Times New Roman"/>
              </a:rPr>
              <a:t>298</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45">
                <a:solidFill>
                  <a:srgbClr val="010202"/>
                </a:solidFill>
                <a:latin typeface="Times New Roman"/>
                <a:cs typeface="Times New Roman"/>
              </a:rPr>
              <a:t> </a:t>
            </a:r>
            <a:r>
              <a:rPr dirty="0" sz="1000">
                <a:solidFill>
                  <a:srgbClr val="010202"/>
                </a:solidFill>
                <a:latin typeface="Times New Roman"/>
                <a:cs typeface="Times New Roman"/>
              </a:rPr>
              <a:t>At</a:t>
            </a:r>
            <a:r>
              <a:rPr dirty="0" sz="1000" spc="45">
                <a:solidFill>
                  <a:srgbClr val="010202"/>
                </a:solidFill>
                <a:latin typeface="Times New Roman"/>
                <a:cs typeface="Times New Roman"/>
              </a:rPr>
              <a:t> </a:t>
            </a:r>
            <a:r>
              <a:rPr dirty="0" sz="1000">
                <a:solidFill>
                  <a:srgbClr val="010202"/>
                </a:solidFill>
                <a:latin typeface="Times New Roman"/>
                <a:cs typeface="Times New Roman"/>
              </a:rPr>
              <a:t>1356</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molar</a:t>
            </a:r>
            <a:r>
              <a:rPr dirty="0" sz="1000" spc="50">
                <a:solidFill>
                  <a:srgbClr val="010202"/>
                </a:solidFill>
                <a:latin typeface="Times New Roman"/>
                <a:cs typeface="Times New Roman"/>
              </a:rPr>
              <a:t> </a:t>
            </a:r>
            <a:r>
              <a:rPr dirty="0" sz="1000">
                <a:solidFill>
                  <a:srgbClr val="010202"/>
                </a:solidFill>
                <a:latin typeface="Times New Roman"/>
                <a:cs typeface="Times New Roman"/>
              </a:rPr>
              <a:t>heat</a:t>
            </a:r>
            <a:r>
              <a:rPr dirty="0" sz="1000" spc="45">
                <a:solidFill>
                  <a:srgbClr val="010202"/>
                </a:solidFill>
                <a:latin typeface="Times New Roman"/>
                <a:cs typeface="Times New Roman"/>
              </a:rPr>
              <a:t> </a:t>
            </a:r>
            <a:r>
              <a:rPr dirty="0" sz="100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a:solidFill>
                  <a:srgbClr val="010202"/>
                </a:solidFill>
                <a:latin typeface="Times New Roman"/>
                <a:cs typeface="Times New Roman"/>
              </a:rPr>
              <a:t>mixing</a:t>
            </a:r>
            <a:r>
              <a:rPr dirty="0" sz="1000" spc="45">
                <a:solidFill>
                  <a:srgbClr val="010202"/>
                </a:solidFill>
                <a:latin typeface="Times New Roman"/>
                <a:cs typeface="Times New Roman"/>
              </a:rPr>
              <a:t> </a:t>
            </a:r>
            <a:r>
              <a:rPr dirty="0" sz="100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a:solidFill>
                  <a:srgbClr val="010202"/>
                </a:solidFill>
                <a:latin typeface="Times New Roman"/>
                <a:cs typeface="Times New Roman"/>
              </a:rPr>
              <a:t>liquid</a:t>
            </a:r>
            <a:r>
              <a:rPr dirty="0" sz="1000" spc="45">
                <a:solidFill>
                  <a:srgbClr val="010202"/>
                </a:solidFill>
                <a:latin typeface="Times New Roman"/>
                <a:cs typeface="Times New Roman"/>
              </a:rPr>
              <a:t> </a:t>
            </a:r>
            <a:r>
              <a:rPr dirty="0" sz="1000">
                <a:solidFill>
                  <a:srgbClr val="010202"/>
                </a:solidFill>
                <a:latin typeface="Times New Roman"/>
                <a:cs typeface="Times New Roman"/>
              </a:rPr>
              <a:t>Cu</a:t>
            </a:r>
            <a:r>
              <a:rPr dirty="0" sz="1000" spc="45">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a:p>
            <a:pPr marL="165735">
              <a:lnSpc>
                <a:spcPts val="955"/>
              </a:lnSpc>
              <a:spcBef>
                <a:spcPts val="270"/>
              </a:spcBef>
            </a:pPr>
            <a:r>
              <a:rPr dirty="0" sz="1000">
                <a:solidFill>
                  <a:srgbClr val="010202"/>
                </a:solidFill>
                <a:latin typeface="Times New Roman"/>
                <a:cs typeface="Times New Roman"/>
              </a:rPr>
              <a:t>liquid </a:t>
            </a:r>
            <a:r>
              <a:rPr dirty="0" sz="1000" spc="-5">
                <a:solidFill>
                  <a:srgbClr val="010202"/>
                </a:solidFill>
                <a:latin typeface="Times New Roman"/>
                <a:cs typeface="Times New Roman"/>
              </a:rPr>
              <a:t>Ag </a:t>
            </a:r>
            <a:r>
              <a:rPr dirty="0" sz="1000">
                <a:solidFill>
                  <a:srgbClr val="010202"/>
                </a:solidFill>
                <a:latin typeface="Times New Roman"/>
                <a:cs typeface="Times New Roman"/>
              </a:rPr>
              <a:t>is given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M</a:t>
            </a:r>
            <a:r>
              <a:rPr dirty="0" sz="1000" spc="5">
                <a:solidFill>
                  <a:srgbClr val="010202"/>
                </a:solidFill>
                <a:latin typeface="Times New Roman"/>
                <a:cs typeface="Times New Roman"/>
              </a:rPr>
              <a:t>=–20,590</a:t>
            </a:r>
            <a:r>
              <a:rPr dirty="0" sz="1000" spc="5" i="1">
                <a:solidFill>
                  <a:srgbClr val="010202"/>
                </a:solidFill>
                <a:latin typeface="Times New Roman"/>
                <a:cs typeface="Times New Roman"/>
              </a:rPr>
              <a:t>X </a:t>
            </a:r>
            <a:r>
              <a:rPr dirty="0" sz="1000" i="1">
                <a:solidFill>
                  <a:srgbClr val="010202"/>
                </a:solidFill>
                <a:latin typeface="Times New Roman"/>
                <a:cs typeface="Times New Roman"/>
              </a:rPr>
              <a:t>X</a:t>
            </a:r>
            <a:r>
              <a:rPr dirty="0" sz="1000" spc="60" i="1">
                <a:solidFill>
                  <a:srgbClr val="010202"/>
                </a:solidFill>
                <a:latin typeface="Times New Roman"/>
                <a:cs typeface="Times New Roman"/>
              </a:rPr>
              <a:t> </a:t>
            </a:r>
            <a:r>
              <a:rPr dirty="0" sz="1000">
                <a:solidFill>
                  <a:srgbClr val="010202"/>
                </a:solidFill>
                <a:latin typeface="Times New Roman"/>
                <a:cs typeface="Times New Roman"/>
              </a:rPr>
              <a:t>.</a:t>
            </a:r>
            <a:endParaRPr sz="1000">
              <a:latin typeface="Times New Roman"/>
              <a:cs typeface="Times New Roman"/>
            </a:endParaRPr>
          </a:p>
          <a:p>
            <a:pPr algn="ctr" marR="411480">
              <a:lnSpc>
                <a:spcPts val="635"/>
              </a:lnSpc>
            </a:pPr>
            <a:r>
              <a:rPr dirty="0" sz="750" spc="10">
                <a:solidFill>
                  <a:srgbClr val="010202"/>
                </a:solidFill>
                <a:latin typeface="Times New Roman"/>
                <a:cs typeface="Times New Roman"/>
              </a:rPr>
              <a:t>Cu  </a:t>
            </a:r>
            <a:r>
              <a:rPr dirty="0" sz="750" spc="20">
                <a:solidFill>
                  <a:srgbClr val="010202"/>
                </a:solidFill>
                <a:latin typeface="Times New Roman"/>
                <a:cs typeface="Times New Roman"/>
              </a:rPr>
              <a:t> </a:t>
            </a:r>
            <a:r>
              <a:rPr dirty="0" sz="750" spc="15">
                <a:solidFill>
                  <a:srgbClr val="010202"/>
                </a:solidFill>
                <a:latin typeface="Times New Roman"/>
                <a:cs typeface="Times New Roman"/>
              </a:rPr>
              <a:t>Ag</a:t>
            </a:r>
            <a:endParaRPr sz="750">
              <a:latin typeface="Times New Roman"/>
              <a:cs typeface="Times New Roman"/>
            </a:endParaRPr>
          </a:p>
          <a:p>
            <a:pPr lvl="1" marL="234315" indent="-196850">
              <a:lnSpc>
                <a:spcPts val="1185"/>
              </a:lnSpc>
              <a:buFont typeface="Times New Roman"/>
              <a:buAutoNum type="arabicPeriod" startAt="5"/>
              <a:tabLst>
                <a:tab pos="234950" algn="l"/>
              </a:tabLst>
            </a:pPr>
            <a:r>
              <a:rPr dirty="0" sz="1000" spc="-5">
                <a:solidFill>
                  <a:srgbClr val="010202"/>
                </a:solidFill>
                <a:latin typeface="Times New Roman"/>
                <a:cs typeface="Times New Roman"/>
              </a:rPr>
              <a:t>Melts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system</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Pb-Sn</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exhibit</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regular</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solution</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behavior.</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473ºC</a:t>
            </a:r>
            <a:r>
              <a:rPr dirty="0" sz="1000" spc="45">
                <a:solidFill>
                  <a:srgbClr val="010202"/>
                </a:solidFill>
                <a:latin typeface="Times New Roman"/>
                <a:cs typeface="Times New Roman"/>
              </a:rPr>
              <a:t> </a:t>
            </a:r>
            <a:r>
              <a:rPr dirty="0" sz="1000" spc="5" i="1">
                <a:solidFill>
                  <a:srgbClr val="010202"/>
                </a:solidFill>
                <a:latin typeface="Times New Roman"/>
                <a:cs typeface="Times New Roman"/>
              </a:rPr>
              <a:t>a</a:t>
            </a:r>
            <a:r>
              <a:rPr dirty="0" baseline="-33333" sz="1125" spc="7">
                <a:solidFill>
                  <a:srgbClr val="010202"/>
                </a:solidFill>
                <a:latin typeface="Times New Roman"/>
                <a:cs typeface="Times New Roman"/>
              </a:rPr>
              <a:t>Pb</a:t>
            </a:r>
            <a:r>
              <a:rPr dirty="0" sz="1000" spc="5">
                <a:solidFill>
                  <a:srgbClr val="010202"/>
                </a:solidFill>
                <a:latin typeface="Times New Roman"/>
                <a:cs typeface="Times New Roman"/>
              </a:rPr>
              <a:t>=</a:t>
            </a:r>
            <a:r>
              <a:rPr dirty="0" sz="1000" spc="45">
                <a:solidFill>
                  <a:srgbClr val="010202"/>
                </a:solidFill>
                <a:latin typeface="Times New Roman"/>
                <a:cs typeface="Times New Roman"/>
              </a:rPr>
              <a:t> </a:t>
            </a:r>
            <a:r>
              <a:rPr dirty="0" sz="1000">
                <a:solidFill>
                  <a:srgbClr val="010202"/>
                </a:solidFill>
                <a:latin typeface="Times New Roman"/>
                <a:cs typeface="Times New Roman"/>
              </a:rPr>
              <a:t>0.055</a:t>
            </a:r>
            <a:r>
              <a:rPr dirty="0" sz="1000" spc="40">
                <a:solidFill>
                  <a:srgbClr val="010202"/>
                </a:solidFill>
                <a:latin typeface="Times New Roman"/>
                <a:cs typeface="Times New Roman"/>
              </a:rPr>
              <a:t> </a:t>
            </a:r>
            <a:r>
              <a:rPr dirty="0" sz="1000">
                <a:solidFill>
                  <a:srgbClr val="010202"/>
                </a:solidFill>
                <a:latin typeface="Times New Roman"/>
                <a:cs typeface="Times New Roman"/>
              </a:rPr>
              <a:t>in</a:t>
            </a:r>
            <a:endParaRPr sz="1000">
              <a:latin typeface="Times New Roman"/>
              <a:cs typeface="Times New Roman"/>
            </a:endParaRPr>
          </a:p>
          <a:p>
            <a:pPr marL="165100" marR="31115" indent="-635">
              <a:lnSpc>
                <a:spcPct val="130900"/>
              </a:lnSpc>
            </a:pPr>
            <a:r>
              <a:rPr dirty="0" sz="1000">
                <a:solidFill>
                  <a:srgbClr val="010202"/>
                </a:solidFill>
                <a:latin typeface="Times New Roman"/>
                <a:cs typeface="Times New Roman"/>
              </a:rPr>
              <a:t>a </a:t>
            </a:r>
            <a:r>
              <a:rPr dirty="0" sz="1000" spc="-5">
                <a:solidFill>
                  <a:srgbClr val="010202"/>
                </a:solidFill>
                <a:latin typeface="Times New Roman"/>
                <a:cs typeface="Times New Roman"/>
              </a:rPr>
              <a:t>liquid solution of </a:t>
            </a:r>
            <a:r>
              <a:rPr dirty="0" sz="1000" spc="-5" i="1">
                <a:solidFill>
                  <a:srgbClr val="010202"/>
                </a:solidFill>
                <a:latin typeface="Times New Roman"/>
                <a:cs typeface="Times New Roman"/>
              </a:rPr>
              <a:t>X</a:t>
            </a:r>
            <a:r>
              <a:rPr dirty="0" baseline="-33333" sz="1125" spc="-7">
                <a:solidFill>
                  <a:srgbClr val="010202"/>
                </a:solidFill>
                <a:latin typeface="Times New Roman"/>
                <a:cs typeface="Times New Roman"/>
              </a:rPr>
              <a:t>Pb</a:t>
            </a:r>
            <a:r>
              <a:rPr dirty="0" sz="1000" spc="-5">
                <a:solidFill>
                  <a:srgbClr val="010202"/>
                </a:solidFill>
                <a:latin typeface="Times New Roman"/>
                <a:cs typeface="Times New Roman"/>
              </a:rPr>
              <a:t>=0.1. Calculate the value of </a:t>
            </a:r>
            <a:r>
              <a:rPr dirty="0" sz="1000" spc="75">
                <a:solidFill>
                  <a:srgbClr val="010202"/>
                </a:solidFill>
                <a:latin typeface="Times New Roman"/>
                <a:cs typeface="Times New Roman"/>
              </a:rPr>
              <a:t>fi </a:t>
            </a:r>
            <a:r>
              <a:rPr dirty="0" sz="1000" spc="-5">
                <a:solidFill>
                  <a:srgbClr val="010202"/>
                </a:solidFill>
                <a:latin typeface="Times New Roman"/>
                <a:cs typeface="Times New Roman"/>
              </a:rPr>
              <a:t>for the system and calculate the  activity of Sn in the liquid solution of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Sn</a:t>
            </a:r>
            <a:r>
              <a:rPr dirty="0" sz="1000">
                <a:solidFill>
                  <a:srgbClr val="010202"/>
                </a:solidFill>
                <a:latin typeface="Times New Roman"/>
                <a:cs typeface="Times New Roman"/>
              </a:rPr>
              <a:t>=0.5 </a:t>
            </a:r>
            <a:r>
              <a:rPr dirty="0" sz="1000" spc="-5">
                <a:solidFill>
                  <a:srgbClr val="010202"/>
                </a:solidFill>
                <a:latin typeface="Times New Roman"/>
                <a:cs typeface="Times New Roman"/>
              </a:rPr>
              <a:t>at</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500°C.</a:t>
            </a:r>
            <a:endParaRPr sz="1000">
              <a:latin typeface="Times New Roman"/>
              <a:cs typeface="Times New Roman"/>
            </a:endParaRPr>
          </a:p>
          <a:p>
            <a:pPr lvl="1" marL="228600" indent="-190500">
              <a:lnSpc>
                <a:spcPct val="100000"/>
              </a:lnSpc>
              <a:spcBef>
                <a:spcPts val="370"/>
              </a:spcBef>
              <a:buFont typeface="Times New Roman"/>
              <a:buAutoNum type="arabicPeriod" startAt="6"/>
              <a:tabLst>
                <a:tab pos="228600" algn="l"/>
              </a:tabLst>
            </a:pPr>
            <a:r>
              <a:rPr dirty="0" sz="1000" spc="-5">
                <a:solidFill>
                  <a:srgbClr val="010202"/>
                </a:solidFill>
                <a:latin typeface="Times New Roman"/>
                <a:cs typeface="Times New Roman"/>
              </a:rPr>
              <a:t>The activities of Cu in liquid Fe-Cu alloys at 1550°C have been determined</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7" name="object 7"/>
          <p:cNvSpPr txBox="1"/>
          <p:nvPr/>
        </p:nvSpPr>
        <p:spPr>
          <a:xfrm>
            <a:off x="431800" y="4118000"/>
            <a:ext cx="4623435" cy="577215"/>
          </a:xfrm>
          <a:prstGeom prst="rect">
            <a:avLst/>
          </a:prstGeom>
        </p:spPr>
        <p:txBody>
          <a:bodyPr wrap="square" lIns="0" tIns="12700" rIns="0" bIns="0" rtlCol="0" vert="horz">
            <a:spAutoFit/>
          </a:bodyPr>
          <a:lstStyle/>
          <a:p>
            <a:pPr marL="265430" marR="30480" indent="-635">
              <a:lnSpc>
                <a:spcPct val="130900"/>
              </a:lnSpc>
              <a:spcBef>
                <a:spcPts val="100"/>
              </a:spcBef>
            </a:pPr>
            <a:r>
              <a:rPr dirty="0" sz="1000" spc="-5">
                <a:solidFill>
                  <a:srgbClr val="010202"/>
                </a:solidFill>
                <a:latin typeface="Times New Roman"/>
                <a:cs typeface="Times New Roman"/>
              </a:rPr>
              <a:t>Using, </a:t>
            </a:r>
            <a:r>
              <a:rPr dirty="0" sz="1000" spc="-15">
                <a:solidFill>
                  <a:srgbClr val="010202"/>
                </a:solidFill>
                <a:latin typeface="Times New Roman"/>
                <a:cs typeface="Times New Roman"/>
              </a:rPr>
              <a:t>separately, </a:t>
            </a:r>
            <a:r>
              <a:rPr dirty="0" sz="1000" spc="-5">
                <a:solidFill>
                  <a:srgbClr val="010202"/>
                </a:solidFill>
                <a:latin typeface="Times New Roman"/>
                <a:cs typeface="Times New Roman"/>
              </a:rPr>
              <a:t>Eqs. (9.55) and (9.61), calculate the variation of </a:t>
            </a:r>
            <a:r>
              <a:rPr dirty="0" sz="1000" spc="5" i="1">
                <a:solidFill>
                  <a:srgbClr val="010202"/>
                </a:solidFill>
                <a:latin typeface="Times New Roman"/>
                <a:cs typeface="Times New Roman"/>
              </a:rPr>
              <a:t>a</a:t>
            </a:r>
            <a:r>
              <a:rPr dirty="0" baseline="-33333" sz="1125" spc="7">
                <a:solidFill>
                  <a:srgbClr val="010202"/>
                </a:solidFill>
                <a:latin typeface="Times New Roman"/>
                <a:cs typeface="Times New Roman"/>
              </a:rPr>
              <a:t>Fe </a:t>
            </a:r>
            <a:r>
              <a:rPr dirty="0" sz="1000">
                <a:solidFill>
                  <a:srgbClr val="010202"/>
                </a:solidFill>
                <a:latin typeface="Times New Roman"/>
                <a:cs typeface="Times New Roman"/>
              </a:rPr>
              <a:t>with  </a:t>
            </a:r>
            <a:r>
              <a:rPr dirty="0" sz="1000" spc="-5">
                <a:solidFill>
                  <a:srgbClr val="010202"/>
                </a:solidFill>
                <a:latin typeface="Times New Roman"/>
                <a:cs typeface="Times New Roman"/>
              </a:rPr>
              <a:t>composition in the system at</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1550°C.</a:t>
            </a:r>
            <a:endParaRPr sz="1000">
              <a:latin typeface="Times New Roman"/>
              <a:cs typeface="Times New Roman"/>
            </a:endParaRPr>
          </a:p>
          <a:p>
            <a:pPr marL="38100">
              <a:lnSpc>
                <a:spcPct val="100000"/>
              </a:lnSpc>
            </a:pPr>
            <a:r>
              <a:rPr dirty="0" sz="1000" b="1">
                <a:solidFill>
                  <a:srgbClr val="010202"/>
                </a:solidFill>
                <a:latin typeface="Times New Roman"/>
                <a:cs typeface="Times New Roman"/>
              </a:rPr>
              <a:t>9.7 </a:t>
            </a:r>
            <a:r>
              <a:rPr dirty="0" sz="1000" spc="-5">
                <a:solidFill>
                  <a:srgbClr val="010202"/>
                </a:solidFill>
                <a:latin typeface="Times New Roman"/>
                <a:cs typeface="Times New Roman"/>
              </a:rPr>
              <a:t>The activities of Ni in liquid Fe-Ni alloys at 1600°C have been determined</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8" name="object 8"/>
          <p:cNvSpPr/>
          <p:nvPr/>
        </p:nvSpPr>
        <p:spPr>
          <a:xfrm>
            <a:off x="1926120" y="5897079"/>
            <a:ext cx="238125" cy="171450"/>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19100" y="5310695"/>
            <a:ext cx="4648835" cy="805815"/>
          </a:xfrm>
          <a:prstGeom prst="rect">
            <a:avLst/>
          </a:prstGeom>
        </p:spPr>
        <p:txBody>
          <a:bodyPr wrap="square" lIns="0" tIns="12700" rIns="0" bIns="0" rtlCol="0" vert="horz">
            <a:spAutoFit/>
          </a:bodyPr>
          <a:lstStyle/>
          <a:p>
            <a:pPr marL="278130" marR="43180" indent="-635">
              <a:lnSpc>
                <a:spcPct val="130900"/>
              </a:lnSpc>
              <a:spcBef>
                <a:spcPts val="100"/>
              </a:spcBef>
            </a:pPr>
            <a:r>
              <a:rPr dirty="0" sz="1000" spc="-5">
                <a:solidFill>
                  <a:srgbClr val="010202"/>
                </a:solidFill>
                <a:latin typeface="Times New Roman"/>
                <a:cs typeface="Times New Roman"/>
              </a:rPr>
              <a:t>Using, </a:t>
            </a:r>
            <a:r>
              <a:rPr dirty="0" sz="1000" spc="-15">
                <a:solidFill>
                  <a:srgbClr val="010202"/>
                </a:solidFill>
                <a:latin typeface="Times New Roman"/>
                <a:cs typeface="Times New Roman"/>
              </a:rPr>
              <a:t>separately, </a:t>
            </a:r>
            <a:r>
              <a:rPr dirty="0" sz="1000" spc="-5">
                <a:solidFill>
                  <a:srgbClr val="010202"/>
                </a:solidFill>
                <a:latin typeface="Times New Roman"/>
                <a:cs typeface="Times New Roman"/>
              </a:rPr>
              <a:t>Eqs. (9.55) and (9.61), calculate the variation of </a:t>
            </a:r>
            <a:r>
              <a:rPr dirty="0" sz="1000" spc="5" i="1">
                <a:solidFill>
                  <a:srgbClr val="010202"/>
                </a:solidFill>
                <a:latin typeface="Times New Roman"/>
                <a:cs typeface="Times New Roman"/>
              </a:rPr>
              <a:t>a</a:t>
            </a:r>
            <a:r>
              <a:rPr dirty="0" baseline="-33333" sz="1125" spc="7">
                <a:solidFill>
                  <a:srgbClr val="010202"/>
                </a:solidFill>
                <a:latin typeface="Times New Roman"/>
                <a:cs typeface="Times New Roman"/>
              </a:rPr>
              <a:t>Fe </a:t>
            </a:r>
            <a:r>
              <a:rPr dirty="0" sz="1000">
                <a:solidFill>
                  <a:srgbClr val="010202"/>
                </a:solidFill>
                <a:latin typeface="Times New Roman"/>
                <a:cs typeface="Times New Roman"/>
              </a:rPr>
              <a:t>with  </a:t>
            </a:r>
            <a:r>
              <a:rPr dirty="0" sz="1000" spc="-5">
                <a:solidFill>
                  <a:srgbClr val="010202"/>
                </a:solidFill>
                <a:latin typeface="Times New Roman"/>
                <a:cs typeface="Times New Roman"/>
              </a:rPr>
              <a:t>composition in the system at</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1600°C.</a:t>
            </a:r>
            <a:endParaRPr sz="1000">
              <a:latin typeface="Times New Roman"/>
              <a:cs typeface="Times New Roman"/>
            </a:endParaRPr>
          </a:p>
          <a:p>
            <a:pPr marL="50800">
              <a:lnSpc>
                <a:spcPct val="100000"/>
              </a:lnSpc>
            </a:pPr>
            <a:r>
              <a:rPr dirty="0" sz="1000" b="1">
                <a:solidFill>
                  <a:srgbClr val="010202"/>
                </a:solidFill>
                <a:latin typeface="Times New Roman"/>
                <a:cs typeface="Times New Roman"/>
              </a:rPr>
              <a:t>9.8</a:t>
            </a:r>
            <a:r>
              <a:rPr dirty="0" sz="1000" spc="200" b="1">
                <a:solidFill>
                  <a:srgbClr val="010202"/>
                </a:solidFill>
                <a:latin typeface="Times New Roman"/>
                <a:cs typeface="Times New Roman"/>
              </a:rPr>
              <a:t> </a:t>
            </a:r>
            <a:r>
              <a:rPr dirty="0" sz="1000" spc="-15">
                <a:solidFill>
                  <a:srgbClr val="010202"/>
                </a:solidFill>
                <a:latin typeface="Times New Roman"/>
                <a:cs typeface="Times New Roman"/>
              </a:rPr>
              <a:t>Tin</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obeys</a:t>
            </a:r>
            <a:r>
              <a:rPr dirty="0" sz="1000" spc="204">
                <a:solidFill>
                  <a:srgbClr val="010202"/>
                </a:solidFill>
                <a:latin typeface="Times New Roman"/>
                <a:cs typeface="Times New Roman"/>
              </a:rPr>
              <a:t> </a:t>
            </a:r>
            <a:r>
              <a:rPr dirty="0" sz="1000" spc="-15">
                <a:solidFill>
                  <a:srgbClr val="010202"/>
                </a:solidFill>
                <a:latin typeface="Times New Roman"/>
                <a:cs typeface="Times New Roman"/>
              </a:rPr>
              <a:t>Henry’s</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law</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dilute</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liquid</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solutions</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Sn</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Cd</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20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Henrian</a:t>
            </a:r>
            <a:endParaRPr sz="1000">
              <a:latin typeface="Times New Roman"/>
              <a:cs typeface="Times New Roman"/>
            </a:endParaRPr>
          </a:p>
          <a:p>
            <a:pPr marL="177800">
              <a:lnSpc>
                <a:spcPct val="100000"/>
              </a:lnSpc>
              <a:spcBef>
                <a:spcPts val="600"/>
              </a:spcBef>
              <a:tabLst>
                <a:tab pos="1754505" algn="l"/>
              </a:tabLst>
            </a:pPr>
            <a:r>
              <a:rPr dirty="0" sz="1000">
                <a:solidFill>
                  <a:srgbClr val="010202"/>
                </a:solidFill>
                <a:latin typeface="Times New Roman"/>
                <a:cs typeface="Times New Roman"/>
              </a:rPr>
              <a:t>activity </a:t>
            </a:r>
            <a:r>
              <a:rPr dirty="0" sz="1000" spc="-5">
                <a:solidFill>
                  <a:srgbClr val="010202"/>
                </a:solidFill>
                <a:latin typeface="Times New Roman"/>
                <a:cs typeface="Times New Roman"/>
              </a:rPr>
              <a:t>coefficient</a:t>
            </a:r>
            <a:r>
              <a:rPr dirty="0" sz="1000" spc="15">
                <a:solidFill>
                  <a:srgbClr val="010202"/>
                </a:solidFill>
                <a:latin typeface="Times New Roman"/>
                <a:cs typeface="Times New Roman"/>
              </a:rPr>
              <a:t> </a:t>
            </a:r>
            <a:r>
              <a:rPr dirty="0" sz="1000">
                <a:solidFill>
                  <a:srgbClr val="010202"/>
                </a:solidFill>
                <a:latin typeface="Times New Roman"/>
                <a:cs typeface="Times New Roman"/>
              </a:rPr>
              <a:t>of</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Sn,	</a:t>
            </a:r>
            <a:r>
              <a:rPr dirty="0" sz="1000">
                <a:solidFill>
                  <a:srgbClr val="010202"/>
                </a:solidFill>
                <a:latin typeface="Times New Roman"/>
                <a:cs typeface="Times New Roman"/>
              </a:rPr>
              <a:t>, </a:t>
            </a:r>
            <a:r>
              <a:rPr dirty="0" sz="1000" spc="-5">
                <a:solidFill>
                  <a:srgbClr val="010202"/>
                </a:solidFill>
                <a:latin typeface="Times New Roman"/>
                <a:cs typeface="Times New Roman"/>
              </a:rPr>
              <a:t>varies with temperature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10" name="object 10"/>
          <p:cNvSpPr/>
          <p:nvPr/>
        </p:nvSpPr>
        <p:spPr>
          <a:xfrm>
            <a:off x="1695132" y="6290779"/>
            <a:ext cx="1666875" cy="390525"/>
          </a:xfrm>
          <a:prstGeom prst="rect">
            <a:avLst/>
          </a:prstGeom>
          <a:blipFill>
            <a:blip r:embed="rId5" cstate="print"/>
            <a:stretch>
              <a:fillRect/>
            </a:stretch>
          </a:blipFill>
        </p:spPr>
        <p:txBody>
          <a:bodyPr wrap="square" lIns="0" tIns="0" rIns="0" bIns="0" rtlCol="0"/>
          <a:lstStyle/>
          <a:p/>
        </p:txBody>
      </p:sp>
      <p:sp>
        <p:nvSpPr>
          <p:cNvPr id="11" name="object 11"/>
          <p:cNvSpPr txBox="1"/>
          <p:nvPr/>
        </p:nvSpPr>
        <p:spPr>
          <a:xfrm>
            <a:off x="456056" y="6883869"/>
            <a:ext cx="4574540" cy="787400"/>
          </a:xfrm>
          <a:prstGeom prst="rect">
            <a:avLst/>
          </a:prstGeom>
        </p:spPr>
        <p:txBody>
          <a:bodyPr wrap="square" lIns="0" tIns="12700" rIns="0" bIns="0" rtlCol="0" vert="horz">
            <a:spAutoFit/>
          </a:bodyPr>
          <a:lstStyle/>
          <a:p>
            <a:pPr algn="just" marL="239395" marR="5080" indent="1270">
              <a:lnSpc>
                <a:spcPct val="100000"/>
              </a:lnSpc>
              <a:spcBef>
                <a:spcPts val="100"/>
              </a:spcBef>
            </a:pPr>
            <a:r>
              <a:rPr dirty="0" sz="1000" spc="-5">
                <a:solidFill>
                  <a:srgbClr val="010202"/>
                </a:solidFill>
                <a:latin typeface="Times New Roman"/>
                <a:cs typeface="Times New Roman"/>
              </a:rPr>
              <a:t>Calculate the change in temperature when </a:t>
            </a:r>
            <a:r>
              <a:rPr dirty="0" sz="1000">
                <a:solidFill>
                  <a:srgbClr val="010202"/>
                </a:solidFill>
                <a:latin typeface="Times New Roman"/>
                <a:cs typeface="Times New Roman"/>
              </a:rPr>
              <a:t>1 </a:t>
            </a:r>
            <a:r>
              <a:rPr dirty="0" sz="1000" spc="-5">
                <a:solidFill>
                  <a:srgbClr val="010202"/>
                </a:solidFill>
                <a:latin typeface="Times New Roman"/>
                <a:cs typeface="Times New Roman"/>
              </a:rPr>
              <a:t>mole of liquid Sn and 99 moles of liquid  </a:t>
            </a:r>
            <a:r>
              <a:rPr dirty="0" sz="1000">
                <a:solidFill>
                  <a:srgbClr val="010202"/>
                </a:solidFill>
                <a:latin typeface="Times New Roman"/>
                <a:cs typeface="Times New Roman"/>
              </a:rPr>
              <a:t>Cd are mixed in an adiabatic enclosure. The molar constant pressure heat capacity of  the alloy formed is 29.5</a:t>
            </a:r>
            <a:r>
              <a:rPr dirty="0" sz="1000" spc="-10">
                <a:solidFill>
                  <a:srgbClr val="010202"/>
                </a:solidFill>
                <a:latin typeface="Times New Roman"/>
                <a:cs typeface="Times New Roman"/>
              </a:rPr>
              <a:t> </a:t>
            </a:r>
            <a:r>
              <a:rPr dirty="0" sz="1000">
                <a:solidFill>
                  <a:srgbClr val="010202"/>
                </a:solidFill>
                <a:latin typeface="Times New Roman"/>
                <a:cs typeface="Times New Roman"/>
              </a:rPr>
              <a:t>J/K.</a:t>
            </a:r>
            <a:endParaRPr sz="1000">
              <a:latin typeface="Times New Roman"/>
              <a:cs typeface="Times New Roman"/>
            </a:endParaRPr>
          </a:p>
          <a:p>
            <a:pPr algn="just" marL="139065" marR="6350" indent="-127000">
              <a:lnSpc>
                <a:spcPct val="100000"/>
              </a:lnSpc>
            </a:pPr>
            <a:r>
              <a:rPr dirty="0" sz="1000" b="1">
                <a:solidFill>
                  <a:srgbClr val="010202"/>
                </a:solidFill>
                <a:latin typeface="Times New Roman"/>
                <a:cs typeface="Times New Roman"/>
              </a:rPr>
              <a:t>9.9 </a:t>
            </a:r>
            <a:r>
              <a:rPr dirty="0" sz="1000" spc="-5">
                <a:solidFill>
                  <a:srgbClr val="010202"/>
                </a:solidFill>
                <a:latin typeface="Times New Roman"/>
                <a:cs typeface="Times New Roman"/>
              </a:rPr>
              <a:t>Use </a:t>
            </a:r>
            <a:r>
              <a:rPr dirty="0" sz="1000">
                <a:solidFill>
                  <a:srgbClr val="010202"/>
                </a:solidFill>
                <a:latin typeface="Times New Roman"/>
                <a:cs typeface="Times New Roman"/>
              </a:rPr>
              <a:t>the Gibbs-Duhem equation to </a:t>
            </a:r>
            <a:r>
              <a:rPr dirty="0" sz="1000" spc="-5">
                <a:solidFill>
                  <a:srgbClr val="010202"/>
                </a:solidFill>
                <a:latin typeface="Times New Roman"/>
                <a:cs typeface="Times New Roman"/>
              </a:rPr>
              <a:t>show </a:t>
            </a:r>
            <a:r>
              <a:rPr dirty="0" sz="1000">
                <a:solidFill>
                  <a:srgbClr val="010202"/>
                </a:solidFill>
                <a:latin typeface="Times New Roman"/>
                <a:cs typeface="Times New Roman"/>
              </a:rPr>
              <a:t>that, if the activity </a:t>
            </a:r>
            <a:r>
              <a:rPr dirty="0" sz="1000" spc="-5">
                <a:solidFill>
                  <a:srgbClr val="010202"/>
                </a:solidFill>
                <a:latin typeface="Times New Roman"/>
                <a:cs typeface="Times New Roman"/>
              </a:rPr>
              <a:t>coefficients </a:t>
            </a:r>
            <a:r>
              <a:rPr dirty="0" sz="1000">
                <a:solidFill>
                  <a:srgbClr val="010202"/>
                </a:solidFill>
                <a:latin typeface="Times New Roman"/>
                <a:cs typeface="Times New Roman"/>
              </a:rPr>
              <a:t>of the  </a:t>
            </a:r>
            <a:r>
              <a:rPr dirty="0" sz="1000" spc="-5">
                <a:solidFill>
                  <a:srgbClr val="010202"/>
                </a:solidFill>
                <a:latin typeface="Times New Roman"/>
                <a:cs typeface="Times New Roman"/>
              </a:rPr>
              <a:t>components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binary solution can be expressed</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12" name="object 12"/>
          <p:cNvSpPr/>
          <p:nvPr/>
        </p:nvSpPr>
        <p:spPr>
          <a:xfrm>
            <a:off x="679450" y="1536446"/>
            <a:ext cx="4014216" cy="374903"/>
          </a:xfrm>
          <a:prstGeom prst="rect">
            <a:avLst/>
          </a:prstGeom>
          <a:blipFill>
            <a:blip r:embed="rId6" cstate="print"/>
            <a:stretch>
              <a:fillRect/>
            </a:stretch>
          </a:blipFill>
        </p:spPr>
        <p:txBody>
          <a:bodyPr wrap="square" lIns="0" tIns="0" rIns="0" bIns="0" rtlCol="0"/>
          <a:lstStyle/>
          <a:p/>
        </p:txBody>
      </p:sp>
      <p:sp>
        <p:nvSpPr>
          <p:cNvPr id="13" name="object 13"/>
          <p:cNvSpPr/>
          <p:nvPr/>
        </p:nvSpPr>
        <p:spPr>
          <a:xfrm>
            <a:off x="749300" y="3593846"/>
            <a:ext cx="4014216" cy="374903"/>
          </a:xfrm>
          <a:prstGeom prst="rect">
            <a:avLst/>
          </a:prstGeom>
          <a:blipFill>
            <a:blip r:embed="rId7" cstate="print"/>
            <a:stretch>
              <a:fillRect/>
            </a:stretch>
          </a:blipFill>
        </p:spPr>
        <p:txBody>
          <a:bodyPr wrap="square" lIns="0" tIns="0" rIns="0" bIns="0" rtlCol="0"/>
          <a:lstStyle/>
          <a:p/>
        </p:txBody>
      </p:sp>
      <p:sp>
        <p:nvSpPr>
          <p:cNvPr id="14" name="object 14"/>
          <p:cNvSpPr/>
          <p:nvPr/>
        </p:nvSpPr>
        <p:spPr>
          <a:xfrm>
            <a:off x="711200" y="4805553"/>
            <a:ext cx="3988562" cy="407797"/>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65275" y="2209800"/>
            <a:ext cx="1924050" cy="13335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80777" y="403225"/>
            <a:ext cx="4725670" cy="2771775"/>
          </a:xfrm>
          <a:prstGeom prst="rect">
            <a:avLst/>
          </a:prstGeom>
        </p:spPr>
        <p:txBody>
          <a:bodyPr wrap="square" lIns="0" tIns="12700" rIns="0" bIns="0" rtlCol="0" vert="horz">
            <a:spAutoFit/>
          </a:bodyPr>
          <a:lstStyle/>
          <a:p>
            <a:pPr marL="76200">
              <a:lnSpc>
                <a:spcPct val="100000"/>
              </a:lnSpc>
              <a:spcBef>
                <a:spcPts val="100"/>
              </a:spcBef>
            </a:pPr>
            <a:r>
              <a:rPr dirty="0" sz="1000">
                <a:solidFill>
                  <a:srgbClr val="231F20"/>
                </a:solidFill>
                <a:latin typeface="Times New Roman"/>
                <a:cs typeface="Times New Roman"/>
              </a:rPr>
              <a:t>290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215900" indent="-127635">
              <a:lnSpc>
                <a:spcPct val="100000"/>
              </a:lnSpc>
              <a:spcBef>
                <a:spcPts val="865"/>
              </a:spcBef>
              <a:buFont typeface="Times New Roman"/>
              <a:buAutoNum type="arabicPeriod" startAt="2"/>
              <a:tabLst>
                <a:tab pos="216535" algn="l"/>
              </a:tabLst>
            </a:pPr>
            <a:r>
              <a:rPr dirty="0" sz="1000" i="1">
                <a:solidFill>
                  <a:srgbClr val="010202"/>
                </a:solidFill>
                <a:latin typeface="Times New Roman"/>
                <a:cs typeface="Times New Roman"/>
              </a:rPr>
              <a:t>B–B </a:t>
            </a:r>
            <a:r>
              <a:rPr dirty="0" sz="1000">
                <a:solidFill>
                  <a:srgbClr val="010202"/>
                </a:solidFill>
                <a:latin typeface="Times New Roman"/>
                <a:cs typeface="Times New Roman"/>
              </a:rPr>
              <a:t>bonds the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each of which is</a:t>
            </a:r>
            <a:r>
              <a:rPr dirty="0" sz="1000" spc="-80">
                <a:solidFill>
                  <a:srgbClr val="010202"/>
                </a:solidFill>
                <a:latin typeface="Times New Roman"/>
                <a:cs typeface="Times New Roman"/>
              </a:rPr>
              <a:t> </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BB</a:t>
            </a:r>
            <a:endParaRPr baseline="-33333" sz="1125">
              <a:latin typeface="Times New Roman"/>
              <a:cs typeface="Times New Roman"/>
            </a:endParaRPr>
          </a:p>
          <a:p>
            <a:pPr marL="215900" indent="-127635">
              <a:lnSpc>
                <a:spcPct val="100000"/>
              </a:lnSpc>
              <a:spcBef>
                <a:spcPts val="370"/>
              </a:spcBef>
              <a:buFont typeface="Times New Roman"/>
              <a:buAutoNum type="arabicPeriod" startAt="2"/>
              <a:tabLst>
                <a:tab pos="216535" algn="l"/>
              </a:tabLst>
            </a:pPr>
            <a:r>
              <a:rPr dirty="0" sz="1000" i="1">
                <a:solidFill>
                  <a:srgbClr val="010202"/>
                </a:solidFill>
                <a:latin typeface="Times New Roman"/>
                <a:cs typeface="Times New Roman"/>
              </a:rPr>
              <a:t>A–B </a:t>
            </a:r>
            <a:r>
              <a:rPr dirty="0" sz="1000">
                <a:solidFill>
                  <a:srgbClr val="010202"/>
                </a:solidFill>
                <a:latin typeface="Times New Roman"/>
                <a:cs typeface="Times New Roman"/>
              </a:rPr>
              <a:t>bonds the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each of which is</a:t>
            </a:r>
            <a:r>
              <a:rPr dirty="0" sz="1000" spc="-80">
                <a:solidFill>
                  <a:srgbClr val="010202"/>
                </a:solidFill>
                <a:latin typeface="Times New Roman"/>
                <a:cs typeface="Times New Roman"/>
              </a:rPr>
              <a:t> </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AB</a:t>
            </a:r>
            <a:endParaRPr baseline="-33333" sz="1125">
              <a:latin typeface="Times New Roman"/>
              <a:cs typeface="Times New Roman"/>
            </a:endParaRPr>
          </a:p>
          <a:p>
            <a:pPr marL="76200" marR="68580">
              <a:lnSpc>
                <a:spcPct val="100000"/>
              </a:lnSpc>
              <a:spcBef>
                <a:spcPts val="1070"/>
              </a:spcBef>
            </a:pPr>
            <a:r>
              <a:rPr dirty="0" sz="1000">
                <a:solidFill>
                  <a:srgbClr val="010202"/>
                </a:solidFill>
                <a:latin typeface="Times New Roman"/>
                <a:cs typeface="Times New Roman"/>
              </a:rPr>
              <a:t>By considering the relative zero of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to be that when the atoms are infinitely </a:t>
            </a:r>
            <a:r>
              <a:rPr dirty="0" sz="1000" spc="-5">
                <a:solidFill>
                  <a:srgbClr val="010202"/>
                </a:solidFill>
                <a:latin typeface="Times New Roman"/>
                <a:cs typeface="Times New Roman"/>
              </a:rPr>
              <a:t>far  </a:t>
            </a:r>
            <a:r>
              <a:rPr dirty="0" sz="1000">
                <a:solidFill>
                  <a:srgbClr val="010202"/>
                </a:solidFill>
                <a:latin typeface="Times New Roman"/>
                <a:cs typeface="Times New Roman"/>
              </a:rPr>
              <a:t>apart,</a:t>
            </a:r>
            <a:r>
              <a:rPr dirty="0" sz="1000" spc="70">
                <a:solidFill>
                  <a:srgbClr val="010202"/>
                </a:solidFill>
                <a:latin typeface="Times New Roman"/>
                <a:cs typeface="Times New Roman"/>
              </a:rPr>
              <a:t> </a:t>
            </a:r>
            <a:r>
              <a:rPr dirty="0" sz="1000">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a:solidFill>
                  <a:srgbClr val="010202"/>
                </a:solidFill>
                <a:latin typeface="Times New Roman"/>
                <a:cs typeface="Times New Roman"/>
              </a:rPr>
              <a:t>bond</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energies</a:t>
            </a:r>
            <a:r>
              <a:rPr dirty="0" sz="1000" spc="70">
                <a:solidFill>
                  <a:srgbClr val="010202"/>
                </a:solidFill>
                <a:latin typeface="Times New Roman"/>
                <a:cs typeface="Times New Roman"/>
              </a:rPr>
              <a:t> </a:t>
            </a:r>
            <a:r>
              <a:rPr dirty="0" sz="1000" i="1">
                <a:solidFill>
                  <a:srgbClr val="010202"/>
                </a:solidFill>
                <a:latin typeface="Times New Roman"/>
                <a:cs typeface="Times New Roman"/>
              </a:rPr>
              <a:t>E</a:t>
            </a:r>
            <a:r>
              <a:rPr dirty="0" baseline="-33333" sz="1125" i="1">
                <a:solidFill>
                  <a:srgbClr val="010202"/>
                </a:solidFill>
                <a:latin typeface="Times New Roman"/>
                <a:cs typeface="Times New Roman"/>
              </a:rPr>
              <a:t>AA</a:t>
            </a:r>
            <a:r>
              <a:rPr dirty="0" sz="1000" i="1">
                <a:solidFill>
                  <a:srgbClr val="010202"/>
                </a:solidFill>
                <a:latin typeface="Times New Roman"/>
                <a:cs typeface="Times New Roman"/>
              </a:rPr>
              <a:t>,</a:t>
            </a:r>
            <a:r>
              <a:rPr dirty="0" sz="1000" spc="70" i="1">
                <a:solidFill>
                  <a:srgbClr val="010202"/>
                </a:solidFill>
                <a:latin typeface="Times New Roman"/>
                <a:cs typeface="Times New Roman"/>
              </a:rPr>
              <a:t> </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BB</a:t>
            </a:r>
            <a:r>
              <a:rPr dirty="0" sz="1000" spc="5" i="1">
                <a:solidFill>
                  <a:srgbClr val="010202"/>
                </a:solidFill>
                <a:latin typeface="Times New Roman"/>
                <a:cs typeface="Times New Roman"/>
              </a:rPr>
              <a:t>,</a:t>
            </a:r>
            <a:r>
              <a:rPr dirty="0" sz="1000" spc="7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70">
                <a:solidFill>
                  <a:srgbClr val="010202"/>
                </a:solidFill>
                <a:latin typeface="Times New Roman"/>
                <a:cs typeface="Times New Roman"/>
              </a:rPr>
              <a:t> </a:t>
            </a:r>
            <a:r>
              <a:rPr dirty="0" sz="1000" spc="10" i="1">
                <a:solidFill>
                  <a:srgbClr val="010202"/>
                </a:solidFill>
                <a:latin typeface="Times New Roman"/>
                <a:cs typeface="Times New Roman"/>
              </a:rPr>
              <a:t>E</a:t>
            </a:r>
            <a:r>
              <a:rPr dirty="0" baseline="-33333" sz="1125" spc="15" i="1">
                <a:solidFill>
                  <a:srgbClr val="010202"/>
                </a:solidFill>
                <a:latin typeface="Times New Roman"/>
                <a:cs typeface="Times New Roman"/>
              </a:rPr>
              <a:t>AB</a:t>
            </a:r>
            <a:r>
              <a:rPr dirty="0" baseline="-33333" sz="1125" spc="202" i="1">
                <a:solidFill>
                  <a:srgbClr val="010202"/>
                </a:solidFill>
                <a:latin typeface="Times New Roman"/>
                <a:cs typeface="Times New Roman"/>
              </a:rPr>
              <a:t> </a:t>
            </a:r>
            <a:r>
              <a:rPr dirty="0" sz="1000">
                <a:solidFill>
                  <a:srgbClr val="010202"/>
                </a:solidFill>
                <a:latin typeface="Times New Roman"/>
                <a:cs typeface="Times New Roman"/>
              </a:rPr>
              <a:t>are</a:t>
            </a:r>
            <a:r>
              <a:rPr dirty="0" sz="1000" spc="70">
                <a:solidFill>
                  <a:srgbClr val="010202"/>
                </a:solidFill>
                <a:latin typeface="Times New Roman"/>
                <a:cs typeface="Times New Roman"/>
              </a:rPr>
              <a:t> </a:t>
            </a:r>
            <a:r>
              <a:rPr dirty="0" sz="1000">
                <a:solidFill>
                  <a:srgbClr val="010202"/>
                </a:solidFill>
                <a:latin typeface="Times New Roman"/>
                <a:cs typeface="Times New Roman"/>
              </a:rPr>
              <a:t>negative</a:t>
            </a:r>
            <a:r>
              <a:rPr dirty="0" sz="1000" spc="70">
                <a:solidFill>
                  <a:srgbClr val="010202"/>
                </a:solidFill>
                <a:latin typeface="Times New Roman"/>
                <a:cs typeface="Times New Roman"/>
              </a:rPr>
              <a:t> </a:t>
            </a:r>
            <a:r>
              <a:rPr dirty="0" sz="1000">
                <a:solidFill>
                  <a:srgbClr val="010202"/>
                </a:solidFill>
                <a:latin typeface="Times New Roman"/>
                <a:cs typeface="Times New Roman"/>
              </a:rPr>
              <a:t>quantities.</a:t>
            </a:r>
            <a:r>
              <a:rPr dirty="0" sz="1000" spc="70">
                <a:solidFill>
                  <a:srgbClr val="010202"/>
                </a:solidFill>
                <a:latin typeface="Times New Roman"/>
                <a:cs typeface="Times New Roman"/>
              </a:rPr>
              <a:t> </a:t>
            </a:r>
            <a:r>
              <a:rPr dirty="0" sz="1000">
                <a:solidFill>
                  <a:srgbClr val="010202"/>
                </a:solidFill>
                <a:latin typeface="Times New Roman"/>
                <a:cs typeface="Times New Roman"/>
              </a:rPr>
              <a:t>Let</a:t>
            </a:r>
            <a:r>
              <a:rPr dirty="0" sz="1000" spc="70">
                <a:solidFill>
                  <a:srgbClr val="010202"/>
                </a:solidFill>
                <a:latin typeface="Times New Roman"/>
                <a:cs typeface="Times New Roman"/>
              </a:rPr>
              <a:t> </a:t>
            </a:r>
            <a:r>
              <a:rPr dirty="0" sz="1000">
                <a:solidFill>
                  <a:srgbClr val="010202"/>
                </a:solidFill>
                <a:latin typeface="Times New Roman"/>
                <a:cs typeface="Times New Roman"/>
              </a:rPr>
              <a:t>the</a:t>
            </a:r>
            <a:r>
              <a:rPr dirty="0" sz="1000" spc="75">
                <a:solidFill>
                  <a:srgbClr val="010202"/>
                </a:solidFill>
                <a:latin typeface="Times New Roman"/>
                <a:cs typeface="Times New Roman"/>
              </a:rPr>
              <a:t> </a:t>
            </a:r>
            <a:r>
              <a:rPr dirty="0" sz="1000">
                <a:solidFill>
                  <a:srgbClr val="010202"/>
                </a:solidFill>
                <a:latin typeface="Times New Roman"/>
                <a:cs typeface="Times New Roman"/>
              </a:rPr>
              <a:t>coordination</a:t>
            </a:r>
            <a:endParaRPr sz="1000">
              <a:latin typeface="Times New Roman"/>
              <a:cs typeface="Times New Roman"/>
            </a:endParaRPr>
          </a:p>
          <a:p>
            <a:pPr marL="76835" marR="68580" indent="-635">
              <a:lnSpc>
                <a:spcPct val="100000"/>
              </a:lnSpc>
              <a:spcBef>
                <a:spcPts val="370"/>
              </a:spcBef>
            </a:pPr>
            <a:r>
              <a:rPr dirty="0" sz="1000">
                <a:solidFill>
                  <a:srgbClr val="010202"/>
                </a:solidFill>
                <a:latin typeface="Times New Roman"/>
                <a:cs typeface="Times New Roman"/>
              </a:rPr>
              <a:t>number of an atom in the crystal be </a:t>
            </a:r>
            <a:r>
              <a:rPr dirty="0" sz="1000" spc="-5" i="1">
                <a:solidFill>
                  <a:srgbClr val="010202"/>
                </a:solidFill>
                <a:latin typeface="Times New Roman"/>
                <a:cs typeface="Times New Roman"/>
              </a:rPr>
              <a:t>z, </a:t>
            </a:r>
            <a:r>
              <a:rPr dirty="0" sz="1000">
                <a:solidFill>
                  <a:srgbClr val="010202"/>
                </a:solidFill>
                <a:latin typeface="Times New Roman"/>
                <a:cs typeface="Times New Roman"/>
              </a:rPr>
              <a:t>i.e., each atom has </a:t>
            </a:r>
            <a:r>
              <a:rPr dirty="0" sz="1000" spc="-5" i="1">
                <a:solidFill>
                  <a:srgbClr val="010202"/>
                </a:solidFill>
                <a:latin typeface="Times New Roman"/>
                <a:cs typeface="Times New Roman"/>
              </a:rPr>
              <a:t>z </a:t>
            </a:r>
            <a:r>
              <a:rPr dirty="0" sz="1000">
                <a:solidFill>
                  <a:srgbClr val="010202"/>
                </a:solidFill>
                <a:latin typeface="Times New Roman"/>
                <a:cs typeface="Times New Roman"/>
              </a:rPr>
              <a:t>nearest neighbors. If, in the  solution,</a:t>
            </a:r>
            <a:r>
              <a:rPr dirty="0" sz="1000" spc="80">
                <a:solidFill>
                  <a:srgbClr val="010202"/>
                </a:solidFill>
                <a:latin typeface="Times New Roman"/>
                <a:cs typeface="Times New Roman"/>
              </a:rPr>
              <a:t> </a:t>
            </a:r>
            <a:r>
              <a:rPr dirty="0" sz="1000">
                <a:solidFill>
                  <a:srgbClr val="010202"/>
                </a:solidFill>
                <a:latin typeface="Times New Roman"/>
                <a:cs typeface="Times New Roman"/>
              </a:rPr>
              <a:t>there</a:t>
            </a:r>
            <a:r>
              <a:rPr dirty="0" sz="1000" spc="80">
                <a:solidFill>
                  <a:srgbClr val="010202"/>
                </a:solidFill>
                <a:latin typeface="Times New Roman"/>
                <a:cs typeface="Times New Roman"/>
              </a:rPr>
              <a:t> </a:t>
            </a:r>
            <a:r>
              <a:rPr dirty="0" sz="1000">
                <a:solidFill>
                  <a:srgbClr val="010202"/>
                </a:solidFill>
                <a:latin typeface="Times New Roman"/>
                <a:cs typeface="Times New Roman"/>
              </a:rPr>
              <a:t>are</a:t>
            </a:r>
            <a:r>
              <a:rPr dirty="0" sz="1000" spc="75">
                <a:solidFill>
                  <a:srgbClr val="010202"/>
                </a:solidFill>
                <a:latin typeface="Times New Roman"/>
                <a:cs typeface="Times New Roman"/>
              </a:rPr>
              <a:t> </a:t>
            </a:r>
            <a:r>
              <a:rPr dirty="0" sz="1000" i="1">
                <a:solidFill>
                  <a:srgbClr val="010202"/>
                </a:solidFill>
                <a:latin typeface="Times New Roman"/>
                <a:cs typeface="Times New Roman"/>
              </a:rPr>
              <a:t>P</a:t>
            </a:r>
            <a:r>
              <a:rPr dirty="0" baseline="-33333" sz="1125" i="1">
                <a:solidFill>
                  <a:srgbClr val="010202"/>
                </a:solidFill>
                <a:latin typeface="Times New Roman"/>
                <a:cs typeface="Times New Roman"/>
              </a:rPr>
              <a:t>AA</a:t>
            </a:r>
            <a:r>
              <a:rPr dirty="0" baseline="-33333" sz="1125" spc="187" i="1">
                <a:solidFill>
                  <a:srgbClr val="010202"/>
                </a:solidFill>
                <a:latin typeface="Times New Roman"/>
                <a:cs typeface="Times New Roman"/>
              </a:rPr>
              <a:t> </a:t>
            </a:r>
            <a:r>
              <a:rPr dirty="0" sz="1000" i="1">
                <a:solidFill>
                  <a:srgbClr val="010202"/>
                </a:solidFill>
                <a:latin typeface="Times New Roman"/>
                <a:cs typeface="Times New Roman"/>
              </a:rPr>
              <a:t>A–A</a:t>
            </a:r>
            <a:r>
              <a:rPr dirty="0" sz="1000" spc="65" i="1">
                <a:solidFill>
                  <a:srgbClr val="010202"/>
                </a:solidFill>
                <a:latin typeface="Times New Roman"/>
                <a:cs typeface="Times New Roman"/>
              </a:rPr>
              <a:t> </a:t>
            </a:r>
            <a:r>
              <a:rPr dirty="0" sz="1000">
                <a:solidFill>
                  <a:srgbClr val="010202"/>
                </a:solidFill>
                <a:latin typeface="Times New Roman"/>
                <a:cs typeface="Times New Roman"/>
              </a:rPr>
              <a:t>bonds,</a:t>
            </a:r>
            <a:r>
              <a:rPr dirty="0" sz="1000" spc="80">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B–B</a:t>
            </a:r>
            <a:r>
              <a:rPr dirty="0" baseline="-33333" sz="1125" spc="209" i="1">
                <a:solidFill>
                  <a:srgbClr val="010202"/>
                </a:solidFill>
                <a:latin typeface="Times New Roman"/>
                <a:cs typeface="Times New Roman"/>
              </a:rPr>
              <a:t> </a:t>
            </a:r>
            <a:r>
              <a:rPr dirty="0" sz="1000" i="1">
                <a:solidFill>
                  <a:srgbClr val="010202"/>
                </a:solidFill>
                <a:latin typeface="Times New Roman"/>
                <a:cs typeface="Times New Roman"/>
              </a:rPr>
              <a:t>B–B</a:t>
            </a:r>
            <a:r>
              <a:rPr dirty="0" sz="1000" spc="80" i="1">
                <a:solidFill>
                  <a:srgbClr val="010202"/>
                </a:solidFill>
                <a:latin typeface="Times New Roman"/>
                <a:cs typeface="Times New Roman"/>
              </a:rPr>
              <a:t> </a:t>
            </a:r>
            <a:r>
              <a:rPr dirty="0" sz="1000">
                <a:solidFill>
                  <a:srgbClr val="010202"/>
                </a:solidFill>
                <a:latin typeface="Times New Roman"/>
                <a:cs typeface="Times New Roman"/>
              </a:rPr>
              <a:t>bonds,</a:t>
            </a:r>
            <a:r>
              <a:rPr dirty="0" sz="1000" spc="85">
                <a:solidFill>
                  <a:srgbClr val="010202"/>
                </a:solidFill>
                <a:latin typeface="Times New Roman"/>
                <a:cs typeface="Times New Roman"/>
              </a:rPr>
              <a:t> </a:t>
            </a:r>
            <a:r>
              <a:rPr dirty="0" sz="1000">
                <a:solidFill>
                  <a:srgbClr val="010202"/>
                </a:solidFill>
                <a:latin typeface="Times New Roman"/>
                <a:cs typeface="Times New Roman"/>
              </a:rPr>
              <a:t>and</a:t>
            </a:r>
            <a:r>
              <a:rPr dirty="0" sz="1000" spc="80">
                <a:solidFill>
                  <a:srgbClr val="010202"/>
                </a:solidFill>
                <a:latin typeface="Times New Roman"/>
                <a:cs typeface="Times New Roman"/>
              </a:rPr>
              <a:t> </a:t>
            </a:r>
            <a:r>
              <a:rPr dirty="0" sz="1000" i="1">
                <a:solidFill>
                  <a:srgbClr val="010202"/>
                </a:solidFill>
                <a:latin typeface="Times New Roman"/>
                <a:cs typeface="Times New Roman"/>
              </a:rPr>
              <a:t>P</a:t>
            </a:r>
            <a:r>
              <a:rPr dirty="0" baseline="-33333" sz="1125" i="1">
                <a:solidFill>
                  <a:srgbClr val="010202"/>
                </a:solidFill>
                <a:latin typeface="Times New Roman"/>
                <a:cs typeface="Times New Roman"/>
              </a:rPr>
              <a:t>AB</a:t>
            </a:r>
            <a:r>
              <a:rPr dirty="0" baseline="-33333" sz="1125" spc="209" i="1">
                <a:solidFill>
                  <a:srgbClr val="010202"/>
                </a:solidFill>
                <a:latin typeface="Times New Roman"/>
                <a:cs typeface="Times New Roman"/>
              </a:rPr>
              <a:t> </a:t>
            </a:r>
            <a:r>
              <a:rPr dirty="0" sz="1000" i="1">
                <a:solidFill>
                  <a:srgbClr val="010202"/>
                </a:solidFill>
                <a:latin typeface="Times New Roman"/>
                <a:cs typeface="Times New Roman"/>
              </a:rPr>
              <a:t>A–B</a:t>
            </a:r>
            <a:r>
              <a:rPr dirty="0" sz="1000" spc="80" i="1">
                <a:solidFill>
                  <a:srgbClr val="010202"/>
                </a:solidFill>
                <a:latin typeface="Times New Roman"/>
                <a:cs typeface="Times New Roman"/>
              </a:rPr>
              <a:t> </a:t>
            </a:r>
            <a:r>
              <a:rPr dirty="0" sz="1000">
                <a:solidFill>
                  <a:srgbClr val="010202"/>
                </a:solidFill>
                <a:latin typeface="Times New Roman"/>
                <a:cs typeface="Times New Roman"/>
              </a:rPr>
              <a:t>bonds,</a:t>
            </a:r>
            <a:r>
              <a:rPr dirty="0" sz="1000" spc="80">
                <a:solidFill>
                  <a:srgbClr val="010202"/>
                </a:solidFill>
                <a:latin typeface="Times New Roman"/>
                <a:cs typeface="Times New Roman"/>
              </a:rPr>
              <a:t> </a:t>
            </a:r>
            <a:r>
              <a:rPr dirty="0" sz="1000">
                <a:solidFill>
                  <a:srgbClr val="010202"/>
                </a:solidFill>
                <a:latin typeface="Times New Roman"/>
                <a:cs typeface="Times New Roman"/>
              </a:rPr>
              <a:t>the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80">
                <a:solidFill>
                  <a:srgbClr val="010202"/>
                </a:solidFill>
                <a:latin typeface="Times New Roman"/>
                <a:cs typeface="Times New Roman"/>
              </a:rPr>
              <a:t> </a:t>
            </a:r>
            <a:r>
              <a:rPr dirty="0" sz="1000">
                <a:solidFill>
                  <a:srgbClr val="010202"/>
                </a:solidFill>
                <a:latin typeface="Times New Roman"/>
                <a:cs typeface="Times New Roman"/>
              </a:rPr>
              <a:t>of</a:t>
            </a:r>
            <a:endParaRPr sz="1000">
              <a:latin typeface="Times New Roman"/>
              <a:cs typeface="Times New Roman"/>
            </a:endParaRPr>
          </a:p>
          <a:p>
            <a:pPr marL="76200">
              <a:lnSpc>
                <a:spcPct val="100000"/>
              </a:lnSpc>
              <a:spcBef>
                <a:spcPts val="375"/>
              </a:spcBef>
            </a:pPr>
            <a:r>
              <a:rPr dirty="0" sz="1000">
                <a:solidFill>
                  <a:srgbClr val="010202"/>
                </a:solidFill>
                <a:latin typeface="Times New Roman"/>
                <a:cs typeface="Times New Roman"/>
              </a:rPr>
              <a:t>the solution, E, is obtained as the </a:t>
            </a:r>
            <a:r>
              <a:rPr dirty="0" sz="1000" spc="-5">
                <a:solidFill>
                  <a:srgbClr val="010202"/>
                </a:solidFill>
                <a:latin typeface="Times New Roman"/>
                <a:cs typeface="Times New Roman"/>
              </a:rPr>
              <a:t>linear</a:t>
            </a:r>
            <a:r>
              <a:rPr dirty="0" sz="1000" spc="-10">
                <a:solidFill>
                  <a:srgbClr val="010202"/>
                </a:solidFill>
                <a:latin typeface="Times New Roman"/>
                <a:cs typeface="Times New Roman"/>
              </a:rPr>
              <a:t> </a:t>
            </a:r>
            <a:r>
              <a:rPr dirty="0" sz="1000">
                <a:solidFill>
                  <a:srgbClr val="010202"/>
                </a:solidFill>
                <a:latin typeface="Times New Roman"/>
                <a:cs typeface="Times New Roman"/>
              </a:rPr>
              <a:t>combination</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57150">
              <a:lnSpc>
                <a:spcPct val="100000"/>
              </a:lnSpc>
            </a:pPr>
            <a:r>
              <a:rPr dirty="0" sz="1000">
                <a:solidFill>
                  <a:srgbClr val="010202"/>
                </a:solidFill>
                <a:latin typeface="Times New Roman"/>
                <a:cs typeface="Times New Roman"/>
              </a:rPr>
              <a:t>(9.78)</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30"/>
              </a:spcBef>
            </a:pPr>
            <a:endParaRPr sz="1050">
              <a:latin typeface="Times New Roman"/>
              <a:cs typeface="Times New Roman"/>
            </a:endParaRPr>
          </a:p>
          <a:p>
            <a:pPr marL="76200">
              <a:lnSpc>
                <a:spcPct val="100000"/>
              </a:lnSpc>
            </a:pPr>
            <a:r>
              <a:rPr dirty="0" sz="1000">
                <a:solidFill>
                  <a:srgbClr val="010202"/>
                </a:solidFill>
                <a:latin typeface="Times New Roman"/>
                <a:cs typeface="Times New Roman"/>
              </a:rPr>
              <a:t>and</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a:solidFill>
                  <a:srgbClr val="010202"/>
                </a:solidFill>
                <a:latin typeface="Times New Roman"/>
                <a:cs typeface="Times New Roman"/>
              </a:rPr>
              <a:t>problem</a:t>
            </a:r>
            <a:r>
              <a:rPr dirty="0" sz="1000" spc="35">
                <a:solidFill>
                  <a:srgbClr val="010202"/>
                </a:solidFill>
                <a:latin typeface="Times New Roman"/>
                <a:cs typeface="Times New Roman"/>
              </a:rPr>
              <a:t> </a:t>
            </a:r>
            <a:r>
              <a:rPr dirty="0" sz="1000">
                <a:solidFill>
                  <a:srgbClr val="010202"/>
                </a:solidFill>
                <a:latin typeface="Times New Roman"/>
                <a:cs typeface="Times New Roman"/>
              </a:rPr>
              <a:t>of</a:t>
            </a:r>
            <a:r>
              <a:rPr dirty="0" sz="1000" spc="35">
                <a:solidFill>
                  <a:srgbClr val="010202"/>
                </a:solidFill>
                <a:latin typeface="Times New Roman"/>
                <a:cs typeface="Times New Roman"/>
              </a:rPr>
              <a:t> </a:t>
            </a:r>
            <a:r>
              <a:rPr dirty="0" sz="1000">
                <a:solidFill>
                  <a:srgbClr val="010202"/>
                </a:solidFill>
                <a:latin typeface="Times New Roman"/>
                <a:cs typeface="Times New Roman"/>
              </a:rPr>
              <a:t>calculating</a:t>
            </a:r>
            <a:r>
              <a:rPr dirty="0" sz="1000" spc="35">
                <a:solidFill>
                  <a:srgbClr val="010202"/>
                </a:solidFill>
                <a:latin typeface="Times New Roman"/>
                <a:cs typeface="Times New Roman"/>
              </a:rPr>
              <a:t> </a:t>
            </a:r>
            <a:r>
              <a:rPr dirty="0" sz="1000" i="1">
                <a:solidFill>
                  <a:srgbClr val="010202"/>
                </a:solidFill>
                <a:latin typeface="Times New Roman"/>
                <a:cs typeface="Times New Roman"/>
              </a:rPr>
              <a:t>E</a:t>
            </a:r>
            <a:r>
              <a:rPr dirty="0" sz="1000" spc="35" i="1">
                <a:solidFill>
                  <a:srgbClr val="010202"/>
                </a:solidFill>
                <a:latin typeface="Times New Roman"/>
                <a:cs typeface="Times New Roman"/>
              </a:rPr>
              <a:t> </a:t>
            </a:r>
            <a:r>
              <a:rPr dirty="0" sz="1000">
                <a:solidFill>
                  <a:srgbClr val="010202"/>
                </a:solidFill>
                <a:latin typeface="Times New Roman"/>
                <a:cs typeface="Times New Roman"/>
              </a:rPr>
              <a:t>becomes</a:t>
            </a:r>
            <a:r>
              <a:rPr dirty="0" sz="1000" spc="40">
                <a:solidFill>
                  <a:srgbClr val="010202"/>
                </a:solidFill>
                <a:latin typeface="Times New Roman"/>
                <a:cs typeface="Times New Roman"/>
              </a:rPr>
              <a:t> </a:t>
            </a:r>
            <a:r>
              <a:rPr dirty="0" sz="1000">
                <a:solidFill>
                  <a:srgbClr val="010202"/>
                </a:solidFill>
                <a:latin typeface="Times New Roman"/>
                <a:cs typeface="Times New Roman"/>
              </a:rPr>
              <a:t>one</a:t>
            </a:r>
            <a:r>
              <a:rPr dirty="0" sz="1000" spc="35">
                <a:solidFill>
                  <a:srgbClr val="010202"/>
                </a:solidFill>
                <a:latin typeface="Times New Roman"/>
                <a:cs typeface="Times New Roman"/>
              </a:rPr>
              <a:t> </a:t>
            </a:r>
            <a:r>
              <a:rPr dirty="0" sz="1000">
                <a:solidFill>
                  <a:srgbClr val="010202"/>
                </a:solidFill>
                <a:latin typeface="Times New Roman"/>
                <a:cs typeface="Times New Roman"/>
              </a:rPr>
              <a:t>of</a:t>
            </a:r>
            <a:r>
              <a:rPr dirty="0" sz="1000" spc="35">
                <a:solidFill>
                  <a:srgbClr val="010202"/>
                </a:solidFill>
                <a:latin typeface="Times New Roman"/>
                <a:cs typeface="Times New Roman"/>
              </a:rPr>
              <a:t> </a:t>
            </a:r>
            <a:r>
              <a:rPr dirty="0" sz="1000">
                <a:solidFill>
                  <a:srgbClr val="010202"/>
                </a:solidFill>
                <a:latin typeface="Times New Roman"/>
                <a:cs typeface="Times New Roman"/>
              </a:rPr>
              <a:t>calculating</a:t>
            </a:r>
            <a:r>
              <a:rPr dirty="0" sz="1000" spc="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a:solidFill>
                  <a:srgbClr val="010202"/>
                </a:solidFill>
                <a:latin typeface="Times New Roman"/>
                <a:cs typeface="Times New Roman"/>
              </a:rPr>
              <a:t>values</a:t>
            </a:r>
            <a:r>
              <a:rPr dirty="0" sz="1000" spc="35">
                <a:solidFill>
                  <a:srgbClr val="010202"/>
                </a:solidFill>
                <a:latin typeface="Times New Roman"/>
                <a:cs typeface="Times New Roman"/>
              </a:rPr>
              <a:t> </a:t>
            </a:r>
            <a:r>
              <a:rPr dirty="0" sz="1000">
                <a:solidFill>
                  <a:srgbClr val="010202"/>
                </a:solidFill>
                <a:latin typeface="Times New Roman"/>
                <a:cs typeface="Times New Roman"/>
              </a:rPr>
              <a:t>of</a:t>
            </a:r>
            <a:r>
              <a:rPr dirty="0" sz="1000" spc="35">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AA</a:t>
            </a:r>
            <a:r>
              <a:rPr dirty="0" sz="1000" spc="-5" i="1">
                <a:solidFill>
                  <a:srgbClr val="010202"/>
                </a:solidFill>
                <a:latin typeface="Times New Roman"/>
                <a:cs typeface="Times New Roman"/>
              </a:rPr>
              <a:t>,</a:t>
            </a:r>
            <a:r>
              <a:rPr dirty="0" sz="1000" spc="35" i="1">
                <a:solidFill>
                  <a:srgbClr val="010202"/>
                </a:solidFill>
                <a:latin typeface="Times New Roman"/>
                <a:cs typeface="Times New Roman"/>
              </a:rPr>
              <a:t> </a:t>
            </a:r>
            <a:r>
              <a:rPr dirty="0" sz="1000" i="1">
                <a:solidFill>
                  <a:srgbClr val="010202"/>
                </a:solidFill>
                <a:latin typeface="Times New Roman"/>
                <a:cs typeface="Times New Roman"/>
              </a:rPr>
              <a:t>P</a:t>
            </a:r>
            <a:r>
              <a:rPr dirty="0" baseline="-33333" sz="1125" i="1">
                <a:solidFill>
                  <a:srgbClr val="010202"/>
                </a:solidFill>
                <a:latin typeface="Times New Roman"/>
                <a:cs typeface="Times New Roman"/>
              </a:rPr>
              <a:t>BB</a:t>
            </a:r>
            <a:r>
              <a:rPr dirty="0" sz="1000" i="1">
                <a:solidFill>
                  <a:srgbClr val="010202"/>
                </a:solidFill>
                <a:latin typeface="Times New Roman"/>
                <a:cs typeface="Times New Roman"/>
              </a:rPr>
              <a:t>,</a:t>
            </a:r>
            <a:r>
              <a:rPr dirty="0" sz="1000" spc="35" i="1">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marL="76200">
              <a:lnSpc>
                <a:spcPct val="100000"/>
              </a:lnSpc>
              <a:spcBef>
                <a:spcPts val="370"/>
              </a:spcBef>
            </a:pPr>
            <a:r>
              <a:rPr dirty="0" sz="1000" i="1">
                <a:solidFill>
                  <a:srgbClr val="010202"/>
                </a:solidFill>
                <a:latin typeface="Times New Roman"/>
                <a:cs typeface="Times New Roman"/>
              </a:rPr>
              <a:t>P</a:t>
            </a:r>
            <a:r>
              <a:rPr dirty="0" baseline="-33333" sz="1125" i="1">
                <a:solidFill>
                  <a:srgbClr val="010202"/>
                </a:solidFill>
                <a:latin typeface="Times New Roman"/>
                <a:cs typeface="Times New Roman"/>
              </a:rPr>
              <a:t>AB</a:t>
            </a:r>
            <a:r>
              <a:rPr dirty="0" sz="1000">
                <a:solidFill>
                  <a:srgbClr val="010202"/>
                </a:solidFill>
                <a:latin typeface="Times New Roman"/>
                <a:cs typeface="Times New Roman"/>
              </a:rPr>
              <a:t>.</a:t>
            </a:r>
            <a:endParaRPr sz="1000">
              <a:latin typeface="Times New Roman"/>
              <a:cs typeface="Times New Roman"/>
            </a:endParaRPr>
          </a:p>
        </p:txBody>
      </p:sp>
      <p:sp>
        <p:nvSpPr>
          <p:cNvPr id="4" name="object 4"/>
          <p:cNvSpPr/>
          <p:nvPr/>
        </p:nvSpPr>
        <p:spPr>
          <a:xfrm>
            <a:off x="803275" y="3396297"/>
            <a:ext cx="3448050" cy="27622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500" y="3875087"/>
            <a:ext cx="37268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 factor 2 arises because each </a:t>
            </a:r>
            <a:r>
              <a:rPr dirty="0" sz="1000" i="1">
                <a:solidFill>
                  <a:srgbClr val="010202"/>
                </a:solidFill>
                <a:latin typeface="Times New Roman"/>
                <a:cs typeface="Times New Roman"/>
              </a:rPr>
              <a:t>A–A </a:t>
            </a:r>
            <a:r>
              <a:rPr dirty="0" sz="1000">
                <a:solidFill>
                  <a:srgbClr val="010202"/>
                </a:solidFill>
                <a:latin typeface="Times New Roman"/>
                <a:cs typeface="Times New Roman"/>
              </a:rPr>
              <a:t>bond involves two </a:t>
            </a:r>
            <a:r>
              <a:rPr dirty="0" sz="1000" i="1">
                <a:solidFill>
                  <a:srgbClr val="010202"/>
                </a:solidFill>
                <a:latin typeface="Times New Roman"/>
                <a:cs typeface="Times New Roman"/>
              </a:rPr>
              <a:t>A </a:t>
            </a:r>
            <a:r>
              <a:rPr dirty="0" sz="1000">
                <a:solidFill>
                  <a:srgbClr val="010202"/>
                </a:solidFill>
                <a:latin typeface="Times New Roman"/>
                <a:cs typeface="Times New Roman"/>
              </a:rPr>
              <a:t>atoms.)</a:t>
            </a:r>
            <a:r>
              <a:rPr dirty="0" sz="1000" spc="-150">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6" name="object 6"/>
          <p:cNvSpPr/>
          <p:nvPr/>
        </p:nvSpPr>
        <p:spPr>
          <a:xfrm>
            <a:off x="1817687" y="4237037"/>
            <a:ext cx="1428750" cy="16192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4601527"/>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8" name="object 8"/>
          <p:cNvSpPr/>
          <p:nvPr/>
        </p:nvSpPr>
        <p:spPr>
          <a:xfrm>
            <a:off x="1855787" y="4963477"/>
            <a:ext cx="1343025" cy="381000"/>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721859" y="5071427"/>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(9.79)</a:t>
            </a:r>
            <a:endParaRPr sz="1000">
              <a:latin typeface="Times New Roman"/>
              <a:cs typeface="Times New Roman"/>
            </a:endParaRPr>
          </a:p>
        </p:txBody>
      </p:sp>
      <p:sp>
        <p:nvSpPr>
          <p:cNvPr id="10" name="object 10"/>
          <p:cNvSpPr txBox="1"/>
          <p:nvPr/>
        </p:nvSpPr>
        <p:spPr>
          <a:xfrm>
            <a:off x="419100" y="5547042"/>
            <a:ext cx="1868805" cy="177800"/>
          </a:xfrm>
          <a:prstGeom prst="rect">
            <a:avLst/>
          </a:prstGeom>
        </p:spPr>
        <p:txBody>
          <a:bodyPr wrap="square" lIns="0" tIns="12700" rIns="0" bIns="0" rtlCol="0" vert="horz">
            <a:spAutoFit/>
          </a:bodyPr>
          <a:lstStyle/>
          <a:p>
            <a:pPr marL="38100">
              <a:lnSpc>
                <a:spcPct val="100000"/>
              </a:lnSpc>
              <a:spcBef>
                <a:spcPts val="100"/>
              </a:spcBef>
            </a:pP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for </a:t>
            </a:r>
            <a:r>
              <a:rPr dirty="0" sz="1000" i="1">
                <a:solidFill>
                  <a:srgbClr val="010202"/>
                </a:solidFill>
                <a:latin typeface="Times New Roman"/>
                <a:cs typeface="Times New Roman"/>
              </a:rPr>
              <a:t>B, N</a:t>
            </a:r>
            <a:r>
              <a:rPr dirty="0" baseline="-33333" sz="1125" i="1">
                <a:solidFill>
                  <a:srgbClr val="010202"/>
                </a:solidFill>
                <a:latin typeface="Times New Roman"/>
                <a:cs typeface="Times New Roman"/>
              </a:rPr>
              <a:t>B</a:t>
            </a:r>
            <a:r>
              <a:rPr dirty="0" sz="1000" i="1">
                <a:solidFill>
                  <a:srgbClr val="010202"/>
                </a:solidFill>
                <a:latin typeface="Times New Roman"/>
                <a:cs typeface="Times New Roman"/>
              </a:rPr>
              <a:t>z=P</a:t>
            </a:r>
            <a:r>
              <a:rPr dirty="0" baseline="-33333" sz="1125" i="1">
                <a:solidFill>
                  <a:srgbClr val="010202"/>
                </a:solidFill>
                <a:latin typeface="Times New Roman"/>
                <a:cs typeface="Times New Roman"/>
              </a:rPr>
              <a:t>AB</a:t>
            </a:r>
            <a:r>
              <a:rPr dirty="0" sz="1000">
                <a:solidFill>
                  <a:srgbClr val="010202"/>
                </a:solidFill>
                <a:latin typeface="Times New Roman"/>
                <a:cs typeface="Times New Roman"/>
              </a:rPr>
              <a:t>+2</a:t>
            </a:r>
            <a:r>
              <a:rPr dirty="0" sz="1000" i="1">
                <a:solidFill>
                  <a:srgbClr val="010202"/>
                </a:solidFill>
                <a:latin typeface="Times New Roman"/>
                <a:cs typeface="Times New Roman"/>
              </a:rPr>
              <a:t>P</a:t>
            </a:r>
            <a:r>
              <a:rPr dirty="0" baseline="-33333" sz="1125" i="1">
                <a:solidFill>
                  <a:srgbClr val="010202"/>
                </a:solidFill>
                <a:latin typeface="Times New Roman"/>
                <a:cs typeface="Times New Roman"/>
              </a:rPr>
              <a:t>BB</a:t>
            </a:r>
            <a:r>
              <a:rPr dirty="0" baseline="-33333" sz="1125" spc="75" i="1">
                <a:solidFill>
                  <a:srgbClr val="010202"/>
                </a:solidFill>
                <a:latin typeface="Times New Roman"/>
                <a:cs typeface="Times New Roman"/>
              </a:rPr>
              <a:t> </a:t>
            </a:r>
            <a:r>
              <a:rPr dirty="0" sz="1000">
                <a:solidFill>
                  <a:srgbClr val="010202"/>
                </a:solidFill>
                <a:latin typeface="Times New Roman"/>
                <a:cs typeface="Times New Roman"/>
              </a:rPr>
              <a:t>or</a:t>
            </a:r>
            <a:endParaRPr sz="1000">
              <a:latin typeface="Times New Roman"/>
              <a:cs typeface="Times New Roman"/>
            </a:endParaRPr>
          </a:p>
        </p:txBody>
      </p:sp>
      <p:sp>
        <p:nvSpPr>
          <p:cNvPr id="11" name="object 11"/>
          <p:cNvSpPr/>
          <p:nvPr/>
        </p:nvSpPr>
        <p:spPr>
          <a:xfrm>
            <a:off x="1860550" y="5956134"/>
            <a:ext cx="1343025" cy="38100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721859" y="6064084"/>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(9.80)</a:t>
            </a:r>
            <a:endParaRPr sz="1000">
              <a:latin typeface="Times New Roman"/>
              <a:cs typeface="Times New Roman"/>
            </a:endParaRPr>
          </a:p>
        </p:txBody>
      </p:sp>
      <p:sp>
        <p:nvSpPr>
          <p:cNvPr id="13" name="object 13"/>
          <p:cNvSpPr txBox="1"/>
          <p:nvPr/>
        </p:nvSpPr>
        <p:spPr>
          <a:xfrm>
            <a:off x="444500" y="6539710"/>
            <a:ext cx="299529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Substitution of Eqs. (9.79) and (9.80) into Eq. (9.78)</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4" name="object 14"/>
          <p:cNvSpPr/>
          <p:nvPr/>
        </p:nvSpPr>
        <p:spPr>
          <a:xfrm>
            <a:off x="931862" y="6892137"/>
            <a:ext cx="3190875" cy="762000"/>
          </a:xfrm>
          <a:prstGeom prst="rect">
            <a:avLst/>
          </a:prstGeom>
          <a:blipFill>
            <a:blip r:embed="rId7" cstate="print"/>
            <a:stretch>
              <a:fillRect/>
            </a:stretch>
          </a:blipFill>
        </p:spPr>
        <p:txBody>
          <a:bodyPr wrap="square" lIns="0" tIns="0" rIns="0" bIns="0" rtlCol="0"/>
          <a:lstStyle/>
          <a:p/>
        </p:txBody>
      </p:sp>
      <p:sp>
        <p:nvSpPr>
          <p:cNvPr id="15" name="object 15"/>
          <p:cNvSpPr txBox="1"/>
          <p:nvPr/>
        </p:nvSpPr>
        <p:spPr>
          <a:xfrm>
            <a:off x="4721859" y="7009612"/>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(9.81)</a:t>
            </a:r>
            <a:endParaRPr sz="100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284480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308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433194" y="814705"/>
            <a:ext cx="2190750" cy="2952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684530" y="1312544"/>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5" name="object 5"/>
          <p:cNvSpPr/>
          <p:nvPr/>
        </p:nvSpPr>
        <p:spPr>
          <a:xfrm>
            <a:off x="1414144" y="1664970"/>
            <a:ext cx="2228850" cy="3048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31761" y="2125217"/>
            <a:ext cx="4622800" cy="624205"/>
          </a:xfrm>
          <a:prstGeom prst="rect">
            <a:avLst/>
          </a:prstGeom>
        </p:spPr>
        <p:txBody>
          <a:bodyPr wrap="square" lIns="0" tIns="12700" rIns="0" bIns="0" rtlCol="0" vert="horz">
            <a:spAutoFit/>
          </a:bodyPr>
          <a:lstStyle/>
          <a:p>
            <a:pPr marL="264795" marR="30480">
              <a:lnSpc>
                <a:spcPct val="130900"/>
              </a:lnSpc>
              <a:spcBef>
                <a:spcPts val="100"/>
              </a:spcBef>
            </a:pPr>
            <a:r>
              <a:rPr dirty="0" sz="1000">
                <a:solidFill>
                  <a:srgbClr val="010202"/>
                </a:solidFill>
                <a:latin typeface="Times New Roman"/>
                <a:cs typeface="Times New Roman"/>
              </a:rPr>
              <a:t>over the entire range of composition, then </a:t>
            </a:r>
            <a:r>
              <a:rPr dirty="0" sz="1000" spc="30">
                <a:solidFill>
                  <a:srgbClr val="010202"/>
                </a:solidFill>
                <a:latin typeface="Times New Roman"/>
                <a:cs typeface="Times New Roman"/>
              </a:rPr>
              <a:t>a</a:t>
            </a:r>
            <a:r>
              <a:rPr dirty="0" baseline="-33333" sz="1125" spc="44">
                <a:solidFill>
                  <a:srgbClr val="010202"/>
                </a:solidFill>
                <a:latin typeface="Times New Roman"/>
                <a:cs typeface="Times New Roman"/>
              </a:rPr>
              <a:t>1</a:t>
            </a:r>
            <a:r>
              <a:rPr dirty="0" sz="1000" spc="30">
                <a:solidFill>
                  <a:srgbClr val="010202"/>
                </a:solidFill>
                <a:latin typeface="Times New Roman"/>
                <a:cs typeface="Times New Roman"/>
              </a:rPr>
              <a:t>=ß</a:t>
            </a:r>
            <a:r>
              <a:rPr dirty="0" baseline="-33333" sz="1125" spc="44">
                <a:solidFill>
                  <a:srgbClr val="010202"/>
                </a:solidFill>
                <a:latin typeface="Times New Roman"/>
                <a:cs typeface="Times New Roman"/>
              </a:rPr>
              <a:t>1</a:t>
            </a:r>
            <a:r>
              <a:rPr dirty="0" sz="1000" spc="30">
                <a:solidFill>
                  <a:srgbClr val="010202"/>
                </a:solidFill>
                <a:latin typeface="Times New Roman"/>
                <a:cs typeface="Times New Roman"/>
              </a:rPr>
              <a:t>=0, </a:t>
            </a:r>
            <a:r>
              <a:rPr dirty="0" sz="1000">
                <a:solidFill>
                  <a:srgbClr val="010202"/>
                </a:solidFill>
                <a:latin typeface="Times New Roman"/>
                <a:cs typeface="Times New Roman"/>
              </a:rPr>
              <a:t>and that, if the variation can be  </a:t>
            </a:r>
            <a:r>
              <a:rPr dirty="0" sz="1000" spc="-5">
                <a:solidFill>
                  <a:srgbClr val="010202"/>
                </a:solidFill>
                <a:latin typeface="Times New Roman"/>
                <a:cs typeface="Times New Roman"/>
              </a:rPr>
              <a:t>represented by the quadratic terms alone, then</a:t>
            </a:r>
            <a:r>
              <a:rPr dirty="0" sz="1000" spc="-20">
                <a:solidFill>
                  <a:srgbClr val="010202"/>
                </a:solidFill>
                <a:latin typeface="Times New Roman"/>
                <a:cs typeface="Times New Roman"/>
              </a:rPr>
              <a:t> </a:t>
            </a:r>
            <a:r>
              <a:rPr dirty="0" sz="1000" spc="40">
                <a:solidFill>
                  <a:srgbClr val="010202"/>
                </a:solidFill>
                <a:latin typeface="Times New Roman"/>
                <a:cs typeface="Times New Roman"/>
              </a:rPr>
              <a:t>a</a:t>
            </a:r>
            <a:r>
              <a:rPr dirty="0" baseline="-33333" sz="1125" spc="60">
                <a:solidFill>
                  <a:srgbClr val="010202"/>
                </a:solidFill>
                <a:latin typeface="Times New Roman"/>
                <a:cs typeface="Times New Roman"/>
              </a:rPr>
              <a:t>2</a:t>
            </a:r>
            <a:r>
              <a:rPr dirty="0" sz="1000" spc="40">
                <a:solidFill>
                  <a:srgbClr val="010202"/>
                </a:solidFill>
                <a:latin typeface="Times New Roman"/>
                <a:cs typeface="Times New Roman"/>
              </a:rPr>
              <a:t>=ß</a:t>
            </a:r>
            <a:r>
              <a:rPr dirty="0" baseline="-33333" sz="1125" spc="60">
                <a:solidFill>
                  <a:srgbClr val="010202"/>
                </a:solidFill>
                <a:latin typeface="Times New Roman"/>
                <a:cs typeface="Times New Roman"/>
              </a:rPr>
              <a:t>2</a:t>
            </a:r>
            <a:r>
              <a:rPr dirty="0" sz="1000" spc="40">
                <a:solidFill>
                  <a:srgbClr val="010202"/>
                </a:solidFill>
                <a:latin typeface="Times New Roman"/>
                <a:cs typeface="Times New Roman"/>
              </a:rPr>
              <a:t>.</a:t>
            </a:r>
            <a:endParaRPr sz="1000">
              <a:latin typeface="Times New Roman"/>
              <a:cs typeface="Times New Roman"/>
            </a:endParaRPr>
          </a:p>
          <a:p>
            <a:pPr marL="38100">
              <a:lnSpc>
                <a:spcPct val="100000"/>
              </a:lnSpc>
              <a:spcBef>
                <a:spcPts val="370"/>
              </a:spcBef>
            </a:pPr>
            <a:r>
              <a:rPr dirty="0" sz="1000" b="1">
                <a:solidFill>
                  <a:srgbClr val="010202"/>
                </a:solidFill>
                <a:latin typeface="Times New Roman"/>
                <a:cs typeface="Times New Roman"/>
              </a:rPr>
              <a:t>9.10 </a:t>
            </a:r>
            <a:r>
              <a:rPr dirty="0" sz="1000" spc="-5">
                <a:solidFill>
                  <a:srgbClr val="010202"/>
                </a:solidFill>
                <a:latin typeface="Times New Roman"/>
                <a:cs typeface="Times New Roman"/>
              </a:rPr>
              <a:t>The activity </a:t>
            </a:r>
            <a:r>
              <a:rPr dirty="0" sz="1000" spc="-10">
                <a:solidFill>
                  <a:srgbClr val="010202"/>
                </a:solidFill>
                <a:latin typeface="Times New Roman"/>
                <a:cs typeface="Times New Roman"/>
              </a:rPr>
              <a:t>coefficient </a:t>
            </a:r>
            <a:r>
              <a:rPr dirty="0" sz="1000" spc="-5">
                <a:solidFill>
                  <a:srgbClr val="010202"/>
                </a:solidFill>
                <a:latin typeface="Times New Roman"/>
                <a:cs typeface="Times New Roman"/>
              </a:rPr>
              <a:t>of Zn in liquid Zn–Cd alloys at 435°C can be represented</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7" name="object 7"/>
          <p:cNvSpPr/>
          <p:nvPr/>
        </p:nvSpPr>
        <p:spPr>
          <a:xfrm>
            <a:off x="1657032" y="2923857"/>
            <a:ext cx="1743075" cy="16192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31863" y="3241229"/>
            <a:ext cx="4624705" cy="776605"/>
          </a:xfrm>
          <a:prstGeom prst="rect">
            <a:avLst/>
          </a:prstGeom>
        </p:spPr>
        <p:txBody>
          <a:bodyPr wrap="square" lIns="0" tIns="12700" rIns="0" bIns="0" rtlCol="0" vert="horz">
            <a:spAutoFit/>
          </a:bodyPr>
          <a:lstStyle/>
          <a:p>
            <a:pPr marL="265430" marR="31750" indent="-635">
              <a:lnSpc>
                <a:spcPct val="130900"/>
              </a:lnSpc>
              <a:spcBef>
                <a:spcPts val="100"/>
              </a:spcBef>
            </a:pPr>
            <a:r>
              <a:rPr dirty="0" sz="1000">
                <a:solidFill>
                  <a:srgbClr val="010202"/>
                </a:solidFill>
                <a:latin typeface="Times New Roman"/>
                <a:cs typeface="Times New Roman"/>
              </a:rPr>
              <a:t>Derive the corresponding expression for the dependence of In </a:t>
            </a:r>
            <a:r>
              <a:rPr dirty="0" sz="1000" spc="-5">
                <a:solidFill>
                  <a:srgbClr val="010202"/>
                </a:solidFill>
                <a:latin typeface="Times New Roman"/>
                <a:cs typeface="Times New Roman"/>
              </a:rPr>
              <a:t>μ</a:t>
            </a:r>
            <a:r>
              <a:rPr dirty="0" baseline="-33333" sz="1125" spc="-7">
                <a:solidFill>
                  <a:srgbClr val="010202"/>
                </a:solidFill>
                <a:latin typeface="Times New Roman"/>
                <a:cs typeface="Times New Roman"/>
              </a:rPr>
              <a:t>Cd </a:t>
            </a:r>
            <a:r>
              <a:rPr dirty="0" sz="1000" spc="-5">
                <a:solidFill>
                  <a:srgbClr val="010202"/>
                </a:solidFill>
                <a:latin typeface="Times New Roman"/>
                <a:cs typeface="Times New Roman"/>
              </a:rPr>
              <a:t>on composition  and calculate the activity of cadmium in the alloy of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Cd</a:t>
            </a:r>
            <a:r>
              <a:rPr dirty="0" sz="1000">
                <a:solidFill>
                  <a:srgbClr val="010202"/>
                </a:solidFill>
                <a:latin typeface="Times New Roman"/>
                <a:cs typeface="Times New Roman"/>
              </a:rPr>
              <a:t>=0.5 at</a:t>
            </a:r>
            <a:r>
              <a:rPr dirty="0" sz="1000" spc="-15">
                <a:solidFill>
                  <a:srgbClr val="010202"/>
                </a:solidFill>
                <a:latin typeface="Times New Roman"/>
                <a:cs typeface="Times New Roman"/>
              </a:rPr>
              <a:t> </a:t>
            </a:r>
            <a:r>
              <a:rPr dirty="0" sz="1000">
                <a:solidFill>
                  <a:srgbClr val="010202"/>
                </a:solidFill>
                <a:latin typeface="Times New Roman"/>
                <a:cs typeface="Times New Roman"/>
              </a:rPr>
              <a:t>435°C.</a:t>
            </a:r>
            <a:endParaRPr sz="1000">
              <a:latin typeface="Times New Roman"/>
              <a:cs typeface="Times New Roman"/>
            </a:endParaRPr>
          </a:p>
          <a:p>
            <a:pPr marL="165735" marR="30480" indent="-128270">
              <a:lnSpc>
                <a:spcPct val="100000"/>
              </a:lnSpc>
              <a:spcBef>
                <a:spcPts val="370"/>
              </a:spcBef>
            </a:pPr>
            <a:r>
              <a:rPr dirty="0" sz="1000" spc="-15" b="1">
                <a:solidFill>
                  <a:srgbClr val="010202"/>
                </a:solidFill>
                <a:latin typeface="Times New Roman"/>
                <a:cs typeface="Times New Roman"/>
              </a:rPr>
              <a:t>9.11 </a:t>
            </a:r>
            <a:r>
              <a:rPr dirty="0" sz="1000">
                <a:solidFill>
                  <a:srgbClr val="010202"/>
                </a:solidFill>
                <a:latin typeface="Times New Roman"/>
                <a:cs typeface="Times New Roman"/>
              </a:rPr>
              <a:t>The molar excess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formation of solid solutions in the system  Au–Ni be re presented</a:t>
            </a:r>
            <a:r>
              <a:rPr dirty="0" sz="1000" spc="-5">
                <a:solidFill>
                  <a:srgbClr val="010202"/>
                </a:solidFill>
                <a:latin typeface="Times New Roman"/>
                <a:cs typeface="Times New Roman"/>
              </a:rPr>
              <a:t> </a:t>
            </a:r>
            <a:r>
              <a:rPr dirty="0" sz="1000">
                <a:solidFill>
                  <a:srgbClr val="010202"/>
                </a:solidFill>
                <a:latin typeface="Times New Roman"/>
                <a:cs typeface="Times New Roman"/>
              </a:rPr>
              <a:t>by</a:t>
            </a:r>
            <a:endParaRPr sz="1000">
              <a:latin typeface="Times New Roman"/>
              <a:cs typeface="Times New Roman"/>
            </a:endParaRPr>
          </a:p>
        </p:txBody>
      </p:sp>
      <p:sp>
        <p:nvSpPr>
          <p:cNvPr id="9" name="object 9"/>
          <p:cNvSpPr/>
          <p:nvPr/>
        </p:nvSpPr>
        <p:spPr>
          <a:xfrm>
            <a:off x="623569" y="4182745"/>
            <a:ext cx="3810000" cy="33337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659130" y="4709159"/>
            <a:ext cx="3691254"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Calculate the activities of Au and Ni in the alloy of </a:t>
            </a:r>
            <a:r>
              <a:rPr dirty="0" sz="1000" i="1">
                <a:solidFill>
                  <a:srgbClr val="010202"/>
                </a:solidFill>
                <a:latin typeface="Times New Roman"/>
                <a:cs typeface="Times New Roman"/>
              </a:rPr>
              <a:t>X</a:t>
            </a:r>
            <a:r>
              <a:rPr dirty="0" baseline="-33333" sz="1125">
                <a:solidFill>
                  <a:srgbClr val="010202"/>
                </a:solidFill>
                <a:latin typeface="Times New Roman"/>
                <a:cs typeface="Times New Roman"/>
              </a:rPr>
              <a:t>Au</a:t>
            </a:r>
            <a:r>
              <a:rPr dirty="0" sz="1000">
                <a:solidFill>
                  <a:srgbClr val="010202"/>
                </a:solidFill>
                <a:latin typeface="Times New Roman"/>
                <a:cs typeface="Times New Roman"/>
              </a:rPr>
              <a:t>=0.5 </a:t>
            </a:r>
            <a:r>
              <a:rPr dirty="0" sz="1000" spc="-5">
                <a:solidFill>
                  <a:srgbClr val="010202"/>
                </a:solidFill>
                <a:latin typeface="Times New Roman"/>
                <a:cs typeface="Times New Roman"/>
              </a:rPr>
              <a:t>at </a:t>
            </a:r>
            <a:r>
              <a:rPr dirty="0" sz="1000" spc="-15">
                <a:solidFill>
                  <a:srgbClr val="010202"/>
                </a:solidFill>
                <a:latin typeface="Times New Roman"/>
                <a:cs typeface="Times New Roman"/>
              </a:rPr>
              <a:t>1100</a:t>
            </a:r>
            <a:r>
              <a:rPr dirty="0" sz="1000" spc="-20">
                <a:solidFill>
                  <a:srgbClr val="010202"/>
                </a:solidFill>
                <a:latin typeface="Times New Roman"/>
                <a:cs typeface="Times New Roman"/>
              </a:rPr>
              <a:t> </a:t>
            </a:r>
            <a:r>
              <a:rPr dirty="0" sz="1000" spc="-10">
                <a:solidFill>
                  <a:srgbClr val="010202"/>
                </a:solidFill>
                <a:latin typeface="Times New Roman"/>
                <a:cs typeface="Times New Roman"/>
              </a:rPr>
              <a:t>K.</a:t>
            </a:r>
            <a:endParaRPr sz="10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374" y="403223"/>
            <a:ext cx="4648835" cy="640080"/>
          </a:xfrm>
          <a:prstGeom prst="rect">
            <a:avLst/>
          </a:prstGeom>
        </p:spPr>
        <p:txBody>
          <a:bodyPr wrap="square" lIns="0" tIns="12700" rIns="0" bIns="0" rtlCol="0" vert="horz">
            <a:spAutoFit/>
          </a:bodyPr>
          <a:lstStyle/>
          <a:p>
            <a:pPr marL="2981960">
              <a:lnSpc>
                <a:spcPct val="100000"/>
              </a:lnSpc>
              <a:spcBef>
                <a:spcPts val="100"/>
              </a:spcBef>
            </a:pPr>
            <a:r>
              <a:rPr dirty="0" sz="1000" i="1">
                <a:solidFill>
                  <a:srgbClr val="231F20"/>
                </a:solidFill>
                <a:latin typeface="Times New Roman"/>
                <a:cs typeface="Times New Roman"/>
              </a:rPr>
              <a:t>The Behavior of Solutions</a:t>
            </a:r>
            <a:r>
              <a:rPr dirty="0" sz="1000" spc="160" i="1">
                <a:solidFill>
                  <a:srgbClr val="231F20"/>
                </a:solidFill>
                <a:latin typeface="Times New Roman"/>
                <a:cs typeface="Times New Roman"/>
              </a:rPr>
              <a:t> </a:t>
            </a:r>
            <a:r>
              <a:rPr dirty="0" sz="1000">
                <a:solidFill>
                  <a:srgbClr val="231F20"/>
                </a:solidFill>
                <a:latin typeface="Times New Roman"/>
                <a:cs typeface="Times New Roman"/>
              </a:rPr>
              <a:t>291</a:t>
            </a:r>
            <a:endParaRPr sz="1000">
              <a:latin typeface="Times New Roman"/>
              <a:cs typeface="Times New Roman"/>
            </a:endParaRPr>
          </a:p>
          <a:p>
            <a:pPr marL="50800" marR="280670">
              <a:lnSpc>
                <a:spcPct val="130900"/>
              </a:lnSpc>
              <a:spcBef>
                <a:spcPts val="495"/>
              </a:spcBef>
            </a:pPr>
            <a:r>
              <a:rPr dirty="0" sz="1000" spc="-5">
                <a:solidFill>
                  <a:srgbClr val="010202"/>
                </a:solidFill>
                <a:latin typeface="Times New Roman"/>
                <a:cs typeface="Times New Roman"/>
              </a:rPr>
              <a:t>Consider now the </a:t>
            </a:r>
            <a:r>
              <a:rPr dirty="0" sz="1000" spc="-10">
                <a:solidFill>
                  <a:srgbClr val="010202"/>
                </a:solidFill>
                <a:latin typeface="Times New Roman"/>
                <a:cs typeface="Times New Roman"/>
              </a:rPr>
              <a:t>energies </a:t>
            </a:r>
            <a:r>
              <a:rPr dirty="0" sz="1000" spc="-5">
                <a:solidFill>
                  <a:srgbClr val="010202"/>
                </a:solidFill>
                <a:latin typeface="Times New Roman"/>
                <a:cs typeface="Times New Roman"/>
              </a:rPr>
              <a:t>of the pure components before mixing. </a:t>
            </a:r>
            <a:r>
              <a:rPr dirty="0" sz="1000" spc="-15">
                <a:solidFill>
                  <a:srgbClr val="010202"/>
                </a:solidFill>
                <a:latin typeface="Times New Roman"/>
                <a:cs typeface="Times New Roman"/>
              </a:rPr>
              <a:t>With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A </a:t>
            </a:r>
            <a:r>
              <a:rPr dirty="0" sz="1000" spc="-5">
                <a:solidFill>
                  <a:srgbClr val="010202"/>
                </a:solidFill>
                <a:latin typeface="Times New Roman"/>
                <a:cs typeface="Times New Roman"/>
              </a:rPr>
              <a:t>atoms in  </a:t>
            </a:r>
            <a:r>
              <a:rPr dirty="0" sz="1000">
                <a:solidFill>
                  <a:srgbClr val="010202"/>
                </a:solidFill>
                <a:latin typeface="Times New Roman"/>
                <a:cs typeface="Times New Roman"/>
              </a:rPr>
              <a:t>pure</a:t>
            </a:r>
            <a:r>
              <a:rPr dirty="0" sz="1000" spc="-10">
                <a:solidFill>
                  <a:srgbClr val="010202"/>
                </a:solidFill>
                <a:latin typeface="Times New Roman"/>
                <a:cs typeface="Times New Roman"/>
              </a:rPr>
              <a:t> </a:t>
            </a:r>
            <a:r>
              <a:rPr dirty="0" sz="1000" i="1">
                <a:solidFill>
                  <a:srgbClr val="010202"/>
                </a:solidFill>
                <a:latin typeface="Times New Roman"/>
                <a:cs typeface="Times New Roman"/>
              </a:rPr>
              <a:t>A</a:t>
            </a:r>
            <a:endParaRPr sz="1000">
              <a:latin typeface="Times New Roman"/>
              <a:cs typeface="Times New Roman"/>
            </a:endParaRPr>
          </a:p>
        </p:txBody>
      </p:sp>
      <p:sp>
        <p:nvSpPr>
          <p:cNvPr id="3" name="object 3"/>
          <p:cNvSpPr/>
          <p:nvPr/>
        </p:nvSpPr>
        <p:spPr>
          <a:xfrm>
            <a:off x="955675" y="1217459"/>
            <a:ext cx="3143250" cy="314312"/>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724824"/>
            <a:ext cx="21272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i.e.,</a:t>
            </a:r>
            <a:endParaRPr sz="1000">
              <a:latin typeface="Times New Roman"/>
              <a:cs typeface="Times New Roman"/>
            </a:endParaRPr>
          </a:p>
        </p:txBody>
      </p:sp>
      <p:sp>
        <p:nvSpPr>
          <p:cNvPr id="5" name="object 5"/>
          <p:cNvSpPr/>
          <p:nvPr/>
        </p:nvSpPr>
        <p:spPr>
          <a:xfrm>
            <a:off x="2055812" y="2077250"/>
            <a:ext cx="942975" cy="3810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100" y="2660815"/>
            <a:ext cx="1954530"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and </a:t>
            </a: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for </a:t>
            </a:r>
            <a:r>
              <a:rPr dirty="0" sz="1000" spc="5" i="1">
                <a:solidFill>
                  <a:srgbClr val="010202"/>
                </a:solidFill>
                <a:latin typeface="Times New Roman"/>
                <a:cs typeface="Times New Roman"/>
              </a:rPr>
              <a:t>N</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atoms in pure</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B</a:t>
            </a:r>
            <a:endParaRPr sz="1000">
              <a:latin typeface="Times New Roman"/>
              <a:cs typeface="Times New Roman"/>
            </a:endParaRPr>
          </a:p>
        </p:txBody>
      </p:sp>
      <p:sp>
        <p:nvSpPr>
          <p:cNvPr id="7" name="object 7"/>
          <p:cNvSpPr/>
          <p:nvPr/>
        </p:nvSpPr>
        <p:spPr>
          <a:xfrm>
            <a:off x="2065337" y="3060382"/>
            <a:ext cx="933450" cy="39052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3653472"/>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9" name="object 9"/>
          <p:cNvSpPr txBox="1"/>
          <p:nvPr/>
        </p:nvSpPr>
        <p:spPr>
          <a:xfrm>
            <a:off x="444500" y="4665662"/>
            <a:ext cx="207835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For the mixing process, from Eq.</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(5.10),</a:t>
            </a:r>
            <a:endParaRPr sz="1000">
              <a:latin typeface="Times New Roman"/>
              <a:cs typeface="Times New Roman"/>
            </a:endParaRPr>
          </a:p>
        </p:txBody>
      </p:sp>
      <p:sp>
        <p:nvSpPr>
          <p:cNvPr id="10" name="object 10"/>
          <p:cNvSpPr/>
          <p:nvPr/>
        </p:nvSpPr>
        <p:spPr>
          <a:xfrm>
            <a:off x="1693862" y="5018087"/>
            <a:ext cx="1676400" cy="171450"/>
          </a:xfrm>
          <a:prstGeom prst="rect">
            <a:avLst/>
          </a:prstGeom>
          <a:blipFill>
            <a:blip r:embed="rId5" cstate="print"/>
            <a:stretch>
              <a:fillRect/>
            </a:stretch>
          </a:blipFill>
        </p:spPr>
        <p:txBody>
          <a:bodyPr wrap="square" lIns="0" tIns="0" rIns="0" bIns="0" rtlCol="0"/>
          <a:lstStyle/>
          <a:p/>
        </p:txBody>
      </p:sp>
      <p:sp>
        <p:nvSpPr>
          <p:cNvPr id="11" name="object 11"/>
          <p:cNvSpPr txBox="1"/>
          <p:nvPr/>
        </p:nvSpPr>
        <p:spPr>
          <a:xfrm>
            <a:off x="419100" y="5426557"/>
            <a:ext cx="2449195"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and, as it has been stipulated that O</a:t>
            </a:r>
            <a:r>
              <a:rPr dirty="0" sz="1000" spc="-5" i="1">
                <a:solidFill>
                  <a:srgbClr val="010202"/>
                </a:solidFill>
                <a:latin typeface="Times New Roman"/>
                <a:cs typeface="Times New Roman"/>
              </a:rPr>
              <a:t>V</a:t>
            </a:r>
            <a:r>
              <a:rPr dirty="0" baseline="33333" sz="1125" spc="-7" i="1">
                <a:solidFill>
                  <a:srgbClr val="010202"/>
                </a:solidFill>
                <a:latin typeface="Times New Roman"/>
                <a:cs typeface="Times New Roman"/>
              </a:rPr>
              <a:t>M</a:t>
            </a:r>
            <a:r>
              <a:rPr dirty="0" sz="1000" spc="-5">
                <a:solidFill>
                  <a:srgbClr val="010202"/>
                </a:solidFill>
                <a:latin typeface="Times New Roman"/>
                <a:cs typeface="Times New Roman"/>
              </a:rPr>
              <a:t>=0,</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12" name="object 12"/>
          <p:cNvSpPr/>
          <p:nvPr/>
        </p:nvSpPr>
        <p:spPr>
          <a:xfrm>
            <a:off x="1327150" y="5778982"/>
            <a:ext cx="2400300" cy="276225"/>
          </a:xfrm>
          <a:prstGeom prst="rect">
            <a:avLst/>
          </a:prstGeom>
          <a:blipFill>
            <a:blip r:embed="rId6" cstate="print"/>
            <a:stretch>
              <a:fillRect/>
            </a:stretch>
          </a:blipFill>
        </p:spPr>
        <p:txBody>
          <a:bodyPr wrap="square" lIns="0" tIns="0" rIns="0" bIns="0" rtlCol="0"/>
          <a:lstStyle/>
          <a:p/>
        </p:txBody>
      </p:sp>
      <p:sp>
        <p:nvSpPr>
          <p:cNvPr id="13" name="object 13"/>
          <p:cNvSpPr/>
          <p:nvPr/>
        </p:nvSpPr>
        <p:spPr>
          <a:xfrm>
            <a:off x="1808162" y="6996747"/>
            <a:ext cx="1438275" cy="381000"/>
          </a:xfrm>
          <a:prstGeom prst="rect">
            <a:avLst/>
          </a:prstGeom>
          <a:blipFill>
            <a:blip r:embed="rId7" cstate="print"/>
            <a:stretch>
              <a:fillRect/>
            </a:stretch>
          </a:blipFill>
        </p:spPr>
        <p:txBody>
          <a:bodyPr wrap="square" lIns="0" tIns="0" rIns="0" bIns="0" rtlCol="0"/>
          <a:lstStyle/>
          <a:p/>
        </p:txBody>
      </p:sp>
      <p:sp>
        <p:nvSpPr>
          <p:cNvPr id="14" name="object 14"/>
          <p:cNvSpPr txBox="1"/>
          <p:nvPr/>
        </p:nvSpPr>
        <p:spPr>
          <a:xfrm>
            <a:off x="393700" y="5896457"/>
            <a:ext cx="4699000" cy="1386205"/>
          </a:xfrm>
          <a:prstGeom prst="rect">
            <a:avLst/>
          </a:prstGeom>
        </p:spPr>
        <p:txBody>
          <a:bodyPr wrap="square" lIns="0" tIns="12700" rIns="0" bIns="0" rtlCol="0" vert="horz">
            <a:spAutoFit/>
          </a:bodyPr>
          <a:lstStyle/>
          <a:p>
            <a:pPr marL="4340860">
              <a:lnSpc>
                <a:spcPct val="100000"/>
              </a:lnSpc>
              <a:spcBef>
                <a:spcPts val="100"/>
              </a:spcBef>
            </a:pPr>
            <a:r>
              <a:rPr dirty="0" sz="1000">
                <a:solidFill>
                  <a:srgbClr val="010202"/>
                </a:solidFill>
                <a:latin typeface="Times New Roman"/>
                <a:cs typeface="Times New Roman"/>
              </a:rPr>
              <a:t>(9.82)</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0"/>
              </a:spcBef>
            </a:pPr>
            <a:endParaRPr sz="1300">
              <a:latin typeface="Times New Roman"/>
              <a:cs typeface="Times New Roman"/>
            </a:endParaRPr>
          </a:p>
          <a:p>
            <a:pPr marL="63500">
              <a:lnSpc>
                <a:spcPts val="955"/>
              </a:lnSpc>
              <a:tabLst>
                <a:tab pos="4451350" algn="l"/>
              </a:tabLst>
            </a:pPr>
            <a:r>
              <a:rPr dirty="0" sz="1000">
                <a:solidFill>
                  <a:srgbClr val="010202"/>
                </a:solidFill>
                <a:latin typeface="Times New Roman"/>
                <a:cs typeface="Times New Roman"/>
              </a:rPr>
              <a:t>Eq.</a:t>
            </a:r>
            <a:r>
              <a:rPr dirty="0" sz="1000" spc="60">
                <a:solidFill>
                  <a:srgbClr val="010202"/>
                </a:solidFill>
                <a:latin typeface="Times New Roman"/>
                <a:cs typeface="Times New Roman"/>
              </a:rPr>
              <a:t> </a:t>
            </a:r>
            <a:r>
              <a:rPr dirty="0" sz="1000">
                <a:solidFill>
                  <a:srgbClr val="010202"/>
                </a:solidFill>
                <a:latin typeface="Times New Roman"/>
                <a:cs typeface="Times New Roman"/>
              </a:rPr>
              <a:t>(9.82)</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shows</a:t>
            </a:r>
            <a:r>
              <a:rPr dirty="0" sz="1000" spc="60">
                <a:solidFill>
                  <a:srgbClr val="010202"/>
                </a:solidFill>
                <a:latin typeface="Times New Roman"/>
                <a:cs typeface="Times New Roman"/>
              </a:rPr>
              <a:t> </a:t>
            </a:r>
            <a:r>
              <a:rPr dirty="0" sz="1000">
                <a:solidFill>
                  <a:srgbClr val="010202"/>
                </a:solidFill>
                <a:latin typeface="Times New Roman"/>
                <a:cs typeface="Times New Roman"/>
              </a:rPr>
              <a:t>that,</a:t>
            </a:r>
            <a:r>
              <a:rPr dirty="0" sz="1000" spc="60">
                <a:solidFill>
                  <a:srgbClr val="010202"/>
                </a:solidFill>
                <a:latin typeface="Times New Roman"/>
                <a:cs typeface="Times New Roman"/>
              </a:rPr>
              <a:t> </a:t>
            </a:r>
            <a:r>
              <a:rPr dirty="0" sz="1000">
                <a:solidFill>
                  <a:srgbClr val="010202"/>
                </a:solidFill>
                <a:latin typeface="Times New Roman"/>
                <a:cs typeface="Times New Roman"/>
              </a:rPr>
              <a:t>for</a:t>
            </a:r>
            <a:r>
              <a:rPr dirty="0" sz="1000" spc="65">
                <a:solidFill>
                  <a:srgbClr val="010202"/>
                </a:solidFill>
                <a:latin typeface="Times New Roman"/>
                <a:cs typeface="Times New Roman"/>
              </a:rPr>
              <a:t> </a:t>
            </a:r>
            <a:r>
              <a:rPr dirty="0" sz="1000">
                <a:solidFill>
                  <a:srgbClr val="010202"/>
                </a:solidFill>
                <a:latin typeface="Times New Roman"/>
                <a:cs typeface="Times New Roman"/>
              </a:rPr>
              <a:t>given</a:t>
            </a:r>
            <a:r>
              <a:rPr dirty="0" sz="1000" spc="60">
                <a:solidFill>
                  <a:srgbClr val="010202"/>
                </a:solidFill>
                <a:latin typeface="Times New Roman"/>
                <a:cs typeface="Times New Roman"/>
              </a:rPr>
              <a:t> </a:t>
            </a:r>
            <a:r>
              <a:rPr dirty="0" sz="1000">
                <a:solidFill>
                  <a:srgbClr val="010202"/>
                </a:solidFill>
                <a:latin typeface="Times New Roman"/>
                <a:cs typeface="Times New Roman"/>
              </a:rPr>
              <a:t>values</a:t>
            </a:r>
            <a:r>
              <a:rPr dirty="0" sz="1000" spc="60">
                <a:solidFill>
                  <a:srgbClr val="010202"/>
                </a:solidFill>
                <a:latin typeface="Times New Roman"/>
                <a:cs typeface="Times New Roman"/>
              </a:rPr>
              <a:t> </a:t>
            </a:r>
            <a:r>
              <a:rPr dirty="0" sz="1000">
                <a:solidFill>
                  <a:srgbClr val="010202"/>
                </a:solidFill>
                <a:latin typeface="Times New Roman"/>
                <a:cs typeface="Times New Roman"/>
              </a:rPr>
              <a:t>of</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E  </a:t>
            </a:r>
            <a:r>
              <a:rPr dirty="0" sz="1000" spc="185" i="1">
                <a:solidFill>
                  <a:srgbClr val="010202"/>
                </a:solidFill>
                <a:latin typeface="Times New Roman"/>
                <a:cs typeface="Times New Roman"/>
              </a:rPr>
              <a:t> </a:t>
            </a:r>
            <a:r>
              <a:rPr dirty="0" sz="1000" i="1">
                <a:solidFill>
                  <a:srgbClr val="010202"/>
                </a:solidFill>
                <a:latin typeface="Times New Roman"/>
                <a:cs typeface="Times New Roman"/>
              </a:rPr>
              <a:t>,</a:t>
            </a:r>
            <a:r>
              <a:rPr dirty="0" sz="1000" spc="60" i="1">
                <a:solidFill>
                  <a:srgbClr val="010202"/>
                </a:solidFill>
                <a:latin typeface="Times New Roman"/>
                <a:cs typeface="Times New Roman"/>
              </a:rPr>
              <a:t> </a:t>
            </a:r>
            <a:r>
              <a:rPr dirty="0" sz="1000" i="1">
                <a:solidFill>
                  <a:srgbClr val="010202"/>
                </a:solidFill>
                <a:latin typeface="Times New Roman"/>
                <a:cs typeface="Times New Roman"/>
              </a:rPr>
              <a:t>E  </a:t>
            </a:r>
            <a:r>
              <a:rPr dirty="0" sz="1000" spc="200" i="1">
                <a:solidFill>
                  <a:srgbClr val="010202"/>
                </a:solidFill>
                <a:latin typeface="Times New Roman"/>
                <a:cs typeface="Times New Roman"/>
              </a:rPr>
              <a:t> </a:t>
            </a:r>
            <a:r>
              <a:rPr dirty="0" sz="1000" i="1">
                <a:solidFill>
                  <a:srgbClr val="010202"/>
                </a:solidFill>
                <a:latin typeface="Times New Roman"/>
                <a:cs typeface="Times New Roman"/>
              </a:rPr>
              <a:t>,</a:t>
            </a:r>
            <a:r>
              <a:rPr dirty="0" sz="1000" spc="60"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E  </a:t>
            </a:r>
            <a:r>
              <a:rPr dirty="0" sz="1000" spc="200" i="1">
                <a:solidFill>
                  <a:srgbClr val="010202"/>
                </a:solidFill>
                <a:latin typeface="Times New Roman"/>
                <a:cs typeface="Times New Roman"/>
              </a:rPr>
              <a:t> </a:t>
            </a:r>
            <a:r>
              <a:rPr dirty="0" sz="1000" i="1">
                <a:solidFill>
                  <a:srgbClr val="010202"/>
                </a:solidFill>
                <a:latin typeface="Times New Roman"/>
                <a:cs typeface="Times New Roman"/>
              </a:rPr>
              <a:t>,</a:t>
            </a:r>
            <a:r>
              <a:rPr dirty="0" sz="1000" spc="60" i="1">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M</a:t>
            </a:r>
            <a:r>
              <a:rPr dirty="0" baseline="33333" sz="1125" spc="187" i="1">
                <a:solidFill>
                  <a:srgbClr val="010202"/>
                </a:solidFill>
                <a:latin typeface="Times New Roman"/>
                <a:cs typeface="Times New Roman"/>
              </a:rPr>
              <a:t> </a:t>
            </a:r>
            <a:r>
              <a:rPr dirty="0" sz="1000">
                <a:solidFill>
                  <a:srgbClr val="010202"/>
                </a:solidFill>
                <a:latin typeface="Times New Roman"/>
                <a:cs typeface="Times New Roman"/>
              </a:rPr>
              <a:t>depends</a:t>
            </a:r>
            <a:r>
              <a:rPr dirty="0" sz="1000" spc="60">
                <a:solidFill>
                  <a:srgbClr val="010202"/>
                </a:solidFill>
                <a:latin typeface="Times New Roman"/>
                <a:cs typeface="Times New Roman"/>
              </a:rPr>
              <a:t> </a:t>
            </a:r>
            <a:r>
              <a:rPr dirty="0" sz="1000">
                <a:solidFill>
                  <a:srgbClr val="010202"/>
                </a:solidFill>
                <a:latin typeface="Times New Roman"/>
                <a:cs typeface="Times New Roman"/>
              </a:rPr>
              <a:t>on</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and</a:t>
            </a:r>
            <a:endParaRPr sz="1000">
              <a:latin typeface="Times New Roman"/>
              <a:cs typeface="Times New Roman"/>
            </a:endParaRPr>
          </a:p>
          <a:p>
            <a:pPr marL="2337435">
              <a:lnSpc>
                <a:spcPts val="655"/>
              </a:lnSpc>
              <a:tabLst>
                <a:tab pos="2604770" algn="l"/>
                <a:tab pos="3096895" algn="l"/>
                <a:tab pos="4291965" algn="l"/>
              </a:tabLst>
            </a:pPr>
            <a:r>
              <a:rPr dirty="0" sz="750" spc="15" i="1">
                <a:solidFill>
                  <a:srgbClr val="010202"/>
                </a:solidFill>
                <a:latin typeface="Times New Roman"/>
                <a:cs typeface="Times New Roman"/>
              </a:rPr>
              <a:t>AA	BB	AB	AB</a:t>
            </a:r>
            <a:endParaRPr sz="750">
              <a:latin typeface="Times New Roman"/>
              <a:cs typeface="Times New Roman"/>
            </a:endParaRPr>
          </a:p>
          <a:p>
            <a:pPr marL="63500">
              <a:lnSpc>
                <a:spcPct val="100000"/>
              </a:lnSpc>
              <a:spcBef>
                <a:spcPts val="235"/>
              </a:spcBef>
            </a:pPr>
            <a:r>
              <a:rPr dirty="0" sz="1000" spc="-5">
                <a:solidFill>
                  <a:srgbClr val="010202"/>
                </a:solidFill>
                <a:latin typeface="Times New Roman"/>
                <a:cs typeface="Times New Roman"/>
              </a:rPr>
              <a:t>further that, for the solution to be ideal, i.e., for</a:t>
            </a:r>
            <a:r>
              <a:rPr dirty="0" sz="1000" spc="-15">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=0,</a:t>
            </a:r>
            <a:endParaRPr sz="1000">
              <a:latin typeface="Times New Roman"/>
              <a:cs typeface="Times New Roman"/>
            </a:endParaRPr>
          </a:p>
          <a:p>
            <a:pPr>
              <a:lnSpc>
                <a:spcPct val="100000"/>
              </a:lnSpc>
            </a:pPr>
            <a:endParaRPr sz="1400">
              <a:latin typeface="Times New Roman"/>
              <a:cs typeface="Times New Roman"/>
            </a:endParaRPr>
          </a:p>
          <a:p>
            <a:pPr marL="4340860">
              <a:lnSpc>
                <a:spcPct val="100000"/>
              </a:lnSpc>
              <a:spcBef>
                <a:spcPts val="890"/>
              </a:spcBef>
            </a:pPr>
            <a:r>
              <a:rPr dirty="0" sz="1000">
                <a:solidFill>
                  <a:srgbClr val="010202"/>
                </a:solidFill>
                <a:latin typeface="Times New Roman"/>
                <a:cs typeface="Times New Roman"/>
              </a:rPr>
              <a:t>(9.83)</a:t>
            </a:r>
            <a:endParaRPr sz="1000">
              <a:latin typeface="Times New Roman"/>
              <a:cs typeface="Times New Roman"/>
            </a:endParaRPr>
          </a:p>
        </p:txBody>
      </p:sp>
      <p:sp>
        <p:nvSpPr>
          <p:cNvPr id="15" name="object 15"/>
          <p:cNvSpPr/>
          <p:nvPr/>
        </p:nvSpPr>
        <p:spPr>
          <a:xfrm>
            <a:off x="609600" y="3992626"/>
            <a:ext cx="4069079" cy="541274"/>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069975" y="3467265"/>
            <a:ext cx="2914650" cy="342900"/>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3543617" y="5007774"/>
            <a:ext cx="200025" cy="200025"/>
          </a:xfrm>
          <a:prstGeom prst="rect">
            <a:avLst/>
          </a:prstGeom>
          <a:blipFill>
            <a:blip r:embed="rId3" cstate="print"/>
            <a:stretch>
              <a:fillRect/>
            </a:stretch>
          </a:blipFill>
        </p:spPr>
        <p:txBody>
          <a:bodyPr wrap="square" lIns="0" tIns="0" rIns="0" bIns="0" rtlCol="0"/>
          <a:lstStyle/>
          <a:p/>
        </p:txBody>
      </p:sp>
      <p:sp>
        <p:nvSpPr>
          <p:cNvPr id="4" name="object 4"/>
          <p:cNvSpPr/>
          <p:nvPr/>
        </p:nvSpPr>
        <p:spPr>
          <a:xfrm>
            <a:off x="1830235" y="5264949"/>
            <a:ext cx="209550" cy="209550"/>
          </a:xfrm>
          <a:prstGeom prst="rect">
            <a:avLst/>
          </a:prstGeom>
          <a:blipFill>
            <a:blip r:embed="rId4" cstate="print"/>
            <a:stretch>
              <a:fillRect/>
            </a:stretch>
          </a:blipFill>
        </p:spPr>
        <p:txBody>
          <a:bodyPr wrap="square" lIns="0" tIns="0" rIns="0" bIns="0" rtlCol="0"/>
          <a:lstStyle/>
          <a:p/>
        </p:txBody>
      </p:sp>
      <p:sp>
        <p:nvSpPr>
          <p:cNvPr id="5" name="object 5"/>
          <p:cNvSpPr txBox="1"/>
          <p:nvPr/>
        </p:nvSpPr>
        <p:spPr>
          <a:xfrm>
            <a:off x="393611" y="3965600"/>
            <a:ext cx="4699635" cy="1709420"/>
          </a:xfrm>
          <a:prstGeom prst="rect">
            <a:avLst/>
          </a:prstGeom>
        </p:spPr>
        <p:txBody>
          <a:bodyPr wrap="square" lIns="0" tIns="59690" rIns="0" bIns="0" rtlCol="0" vert="horz">
            <a:spAutoFit/>
          </a:bodyPr>
          <a:lstStyle/>
          <a:p>
            <a:pPr marL="63500" indent="-635">
              <a:lnSpc>
                <a:spcPct val="100000"/>
              </a:lnSpc>
              <a:spcBef>
                <a:spcPts val="470"/>
              </a:spcBef>
            </a:pPr>
            <a:r>
              <a:rPr dirty="0" sz="1000" spc="-5">
                <a:solidFill>
                  <a:srgbClr val="010202"/>
                </a:solidFill>
                <a:latin typeface="Times New Roman"/>
                <a:cs typeface="Times New Roman"/>
              </a:rPr>
              <a:t>and</a:t>
            </a:r>
            <a:r>
              <a:rPr dirty="0" sz="1000" spc="90">
                <a:solidFill>
                  <a:srgbClr val="010202"/>
                </a:solidFill>
                <a:latin typeface="Times New Roman"/>
                <a:cs typeface="Times New Roman"/>
              </a:rPr>
              <a:t> </a:t>
            </a:r>
            <a:r>
              <a:rPr dirty="0" sz="1000" spc="-15">
                <a:solidFill>
                  <a:srgbClr val="010202"/>
                </a:solidFill>
                <a:latin typeface="Times New Roman"/>
                <a:cs typeface="Times New Roman"/>
              </a:rPr>
              <a:t>similarly,</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probability</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site</a:t>
            </a:r>
            <a:r>
              <a:rPr dirty="0" sz="1000" spc="95">
                <a:solidFill>
                  <a:srgbClr val="010202"/>
                </a:solidFill>
                <a:latin typeface="Times New Roman"/>
                <a:cs typeface="Times New Roman"/>
              </a:rPr>
              <a:t> </a:t>
            </a:r>
            <a:r>
              <a:rPr dirty="0" sz="1000">
                <a:solidFill>
                  <a:srgbClr val="010202"/>
                </a:solidFill>
                <a:latin typeface="Times New Roman"/>
                <a:cs typeface="Times New Roman"/>
              </a:rPr>
              <a:t>2</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occupied</a:t>
            </a:r>
            <a:r>
              <a:rPr dirty="0" sz="1000" spc="95">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95">
                <a:solidFill>
                  <a:srgbClr val="010202"/>
                </a:solidFill>
                <a:latin typeface="Times New Roman"/>
                <a:cs typeface="Times New Roman"/>
              </a:rPr>
              <a:t> </a:t>
            </a:r>
            <a:r>
              <a:rPr dirty="0" sz="1000">
                <a:solidFill>
                  <a:srgbClr val="010202"/>
                </a:solidFill>
                <a:latin typeface="Times New Roman"/>
                <a:cs typeface="Times New Roman"/>
              </a:rPr>
              <a:t>a</a:t>
            </a:r>
            <a:r>
              <a:rPr dirty="0" sz="1000" spc="85">
                <a:solidFill>
                  <a:srgbClr val="010202"/>
                </a:solidFill>
                <a:latin typeface="Times New Roman"/>
                <a:cs typeface="Times New Roman"/>
              </a:rPr>
              <a:t> </a:t>
            </a:r>
            <a:r>
              <a:rPr dirty="0" sz="1000" i="1">
                <a:solidFill>
                  <a:srgbClr val="010202"/>
                </a:solidFill>
                <a:latin typeface="Times New Roman"/>
                <a:cs typeface="Times New Roman"/>
              </a:rPr>
              <a:t>B</a:t>
            </a:r>
            <a:r>
              <a:rPr dirty="0" sz="1000" spc="95" i="1">
                <a:solidFill>
                  <a:srgbClr val="010202"/>
                </a:solidFill>
                <a:latin typeface="Times New Roman"/>
                <a:cs typeface="Times New Roman"/>
              </a:rPr>
              <a:t> </a:t>
            </a:r>
            <a:r>
              <a:rPr dirty="0" sz="1000">
                <a:solidFill>
                  <a:srgbClr val="010202"/>
                </a:solidFill>
                <a:latin typeface="Times New Roman"/>
                <a:cs typeface="Times New Roman"/>
              </a:rPr>
              <a:t>atom</a:t>
            </a:r>
            <a:r>
              <a:rPr dirty="0" sz="1000" spc="95">
                <a:solidFill>
                  <a:srgbClr val="010202"/>
                </a:solidFill>
                <a:latin typeface="Times New Roman"/>
                <a:cs typeface="Times New Roman"/>
              </a:rPr>
              <a:t> </a:t>
            </a:r>
            <a:r>
              <a:rPr dirty="0" sz="1000">
                <a:solidFill>
                  <a:srgbClr val="010202"/>
                </a:solidFill>
                <a:latin typeface="Times New Roman"/>
                <a:cs typeface="Times New Roman"/>
              </a:rPr>
              <a:t>is</a:t>
            </a:r>
            <a:r>
              <a:rPr dirty="0" sz="1000" spc="95">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5">
                <a:solidFill>
                  <a:srgbClr val="010202"/>
                </a:solidFill>
                <a:latin typeface="Times New Roman"/>
                <a:cs typeface="Times New Roman"/>
              </a:rPr>
              <a:t> </a:t>
            </a:r>
            <a:r>
              <a:rPr dirty="0" sz="1000">
                <a:solidFill>
                  <a:srgbClr val="010202"/>
                </a:solidFill>
                <a:latin typeface="Times New Roman"/>
                <a:cs typeface="Times New Roman"/>
              </a:rPr>
              <a:t>probability</a:t>
            </a:r>
            <a:endParaRPr sz="1000">
              <a:latin typeface="Times New Roman"/>
              <a:cs typeface="Times New Roman"/>
            </a:endParaRPr>
          </a:p>
          <a:p>
            <a:pPr marL="63500" marR="55880">
              <a:lnSpc>
                <a:spcPct val="100000"/>
              </a:lnSpc>
              <a:spcBef>
                <a:spcPts val="370"/>
              </a:spcBef>
            </a:pPr>
            <a:r>
              <a:rPr dirty="0" sz="1000">
                <a:solidFill>
                  <a:srgbClr val="010202"/>
                </a:solidFill>
                <a:latin typeface="Times New Roman"/>
                <a:cs typeface="Times New Roman"/>
              </a:rPr>
              <a:t>that site 1 is occupied by an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atom and site </a:t>
            </a:r>
            <a:r>
              <a:rPr dirty="0" sz="1000">
                <a:solidFill>
                  <a:srgbClr val="010202"/>
                </a:solidFill>
                <a:latin typeface="Times New Roman"/>
                <a:cs typeface="Times New Roman"/>
              </a:rPr>
              <a:t>2 </a:t>
            </a:r>
            <a:r>
              <a:rPr dirty="0" sz="1000" spc="-5">
                <a:solidFill>
                  <a:srgbClr val="010202"/>
                </a:solidFill>
                <a:latin typeface="Times New Roman"/>
                <a:cs typeface="Times New Roman"/>
              </a:rPr>
              <a:t>is simultaneously occupied by </a:t>
            </a:r>
            <a:r>
              <a:rPr dirty="0" sz="1000">
                <a:solidFill>
                  <a:srgbClr val="010202"/>
                </a:solidFill>
                <a:latin typeface="Times New Roman"/>
                <a:cs typeface="Times New Roman"/>
              </a:rPr>
              <a:t>a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atom is  </a:t>
            </a:r>
            <a:r>
              <a:rPr dirty="0" sz="1000">
                <a:solidFill>
                  <a:srgbClr val="010202"/>
                </a:solidFill>
                <a:latin typeface="Times New Roman"/>
                <a:cs typeface="Times New Roman"/>
              </a:rPr>
              <a:t>thus </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 </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But </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the </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probability </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that </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site </a:t>
            </a:r>
            <a:r>
              <a:rPr dirty="0" sz="1000" spc="35">
                <a:solidFill>
                  <a:srgbClr val="010202"/>
                </a:solidFill>
                <a:latin typeface="Times New Roman"/>
                <a:cs typeface="Times New Roman"/>
              </a:rPr>
              <a:t> </a:t>
            </a:r>
            <a:r>
              <a:rPr dirty="0" sz="1000">
                <a:solidFill>
                  <a:srgbClr val="010202"/>
                </a:solidFill>
                <a:latin typeface="Times New Roman"/>
                <a:cs typeface="Times New Roman"/>
              </a:rPr>
              <a:t>1 </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is </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occupied </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by </a:t>
            </a:r>
            <a:r>
              <a:rPr dirty="0" sz="1000" spc="35">
                <a:solidFill>
                  <a:srgbClr val="010202"/>
                </a:solidFill>
                <a:latin typeface="Times New Roman"/>
                <a:cs typeface="Times New Roman"/>
              </a:rPr>
              <a:t> </a:t>
            </a:r>
            <a:r>
              <a:rPr dirty="0" sz="1000">
                <a:solidFill>
                  <a:srgbClr val="010202"/>
                </a:solidFill>
                <a:latin typeface="Times New Roman"/>
                <a:cs typeface="Times New Roman"/>
              </a:rPr>
              <a:t>a </a:t>
            </a:r>
            <a:r>
              <a:rPr dirty="0" sz="1000" spc="40">
                <a:solidFill>
                  <a:srgbClr val="010202"/>
                </a:solidFill>
                <a:latin typeface="Times New Roman"/>
                <a:cs typeface="Times New Roman"/>
              </a:rPr>
              <a:t> </a:t>
            </a:r>
            <a:r>
              <a:rPr dirty="0" sz="1000" i="1">
                <a:solidFill>
                  <a:srgbClr val="010202"/>
                </a:solidFill>
                <a:latin typeface="Times New Roman"/>
                <a:cs typeface="Times New Roman"/>
              </a:rPr>
              <a:t>B </a:t>
            </a:r>
            <a:r>
              <a:rPr dirty="0" sz="1000" spc="40" i="1">
                <a:solidFill>
                  <a:srgbClr val="010202"/>
                </a:solidFill>
                <a:latin typeface="Times New Roman"/>
                <a:cs typeface="Times New Roman"/>
              </a:rPr>
              <a:t> </a:t>
            </a:r>
            <a:r>
              <a:rPr dirty="0" sz="1000" spc="-5">
                <a:solidFill>
                  <a:srgbClr val="010202"/>
                </a:solidFill>
                <a:latin typeface="Times New Roman"/>
                <a:cs typeface="Times New Roman"/>
              </a:rPr>
              <a:t>atom </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and </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site </a:t>
            </a:r>
            <a:r>
              <a:rPr dirty="0" sz="1000" spc="40">
                <a:solidFill>
                  <a:srgbClr val="010202"/>
                </a:solidFill>
                <a:latin typeface="Times New Roman"/>
                <a:cs typeface="Times New Roman"/>
              </a:rPr>
              <a:t> </a:t>
            </a:r>
            <a:r>
              <a:rPr dirty="0" sz="1000">
                <a:solidFill>
                  <a:srgbClr val="010202"/>
                </a:solidFill>
                <a:latin typeface="Times New Roman"/>
                <a:cs typeface="Times New Roman"/>
              </a:rPr>
              <a:t>2 </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a:p>
            <a:pPr marL="63500" marR="55880" indent="-635">
              <a:lnSpc>
                <a:spcPct val="130900"/>
              </a:lnSpc>
            </a:pPr>
            <a:r>
              <a:rPr dirty="0" sz="1000">
                <a:solidFill>
                  <a:srgbClr val="010202"/>
                </a:solidFill>
                <a:latin typeface="Times New Roman"/>
                <a:cs typeface="Times New Roman"/>
              </a:rPr>
              <a:t>simultaneously occupied by an </a:t>
            </a:r>
            <a:r>
              <a:rPr dirty="0" sz="1000" i="1">
                <a:solidFill>
                  <a:srgbClr val="010202"/>
                </a:solidFill>
                <a:latin typeface="Times New Roman"/>
                <a:cs typeface="Times New Roman"/>
              </a:rPr>
              <a:t>A </a:t>
            </a:r>
            <a:r>
              <a:rPr dirty="0" sz="1000">
                <a:solidFill>
                  <a:srgbClr val="010202"/>
                </a:solidFill>
                <a:latin typeface="Times New Roman"/>
                <a:cs typeface="Times New Roman"/>
              </a:rPr>
              <a:t>atom is also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 </a:t>
            </a:r>
            <a:r>
              <a:rPr dirty="0" sz="1000" spc="-5">
                <a:solidFill>
                  <a:srgbClr val="010202"/>
                </a:solidFill>
                <a:latin typeface="Times New Roman"/>
                <a:cs typeface="Times New Roman"/>
              </a:rPr>
              <a:t>Thus the probability that </a:t>
            </a:r>
            <a:r>
              <a:rPr dirty="0" sz="1000">
                <a:solidFill>
                  <a:srgbClr val="010202"/>
                </a:solidFill>
                <a:latin typeface="Times New Roman"/>
                <a:cs typeface="Times New Roman"/>
              </a:rPr>
              <a:t>a  neighboring</a:t>
            </a:r>
            <a:r>
              <a:rPr dirty="0" sz="1000" spc="195">
                <a:solidFill>
                  <a:srgbClr val="010202"/>
                </a:solidFill>
                <a:latin typeface="Times New Roman"/>
                <a:cs typeface="Times New Roman"/>
              </a:rPr>
              <a:t> </a:t>
            </a:r>
            <a:r>
              <a:rPr dirty="0" sz="1000">
                <a:solidFill>
                  <a:srgbClr val="010202"/>
                </a:solidFill>
                <a:latin typeface="Times New Roman"/>
                <a:cs typeface="Times New Roman"/>
              </a:rPr>
              <a:t>pair</a:t>
            </a:r>
            <a:r>
              <a:rPr dirty="0" sz="1000" spc="200">
                <a:solidFill>
                  <a:srgbClr val="010202"/>
                </a:solidFill>
                <a:latin typeface="Times New Roman"/>
                <a:cs typeface="Times New Roman"/>
              </a:rPr>
              <a:t> </a:t>
            </a:r>
            <a:r>
              <a:rPr dirty="0" sz="1000">
                <a:solidFill>
                  <a:srgbClr val="010202"/>
                </a:solidFill>
                <a:latin typeface="Times New Roman"/>
                <a:cs typeface="Times New Roman"/>
              </a:rPr>
              <a:t>of</a:t>
            </a:r>
            <a:r>
              <a:rPr dirty="0" sz="1000" spc="195">
                <a:solidFill>
                  <a:srgbClr val="010202"/>
                </a:solidFill>
                <a:latin typeface="Times New Roman"/>
                <a:cs typeface="Times New Roman"/>
              </a:rPr>
              <a:t> </a:t>
            </a:r>
            <a:r>
              <a:rPr dirty="0" sz="1000">
                <a:solidFill>
                  <a:srgbClr val="010202"/>
                </a:solidFill>
                <a:latin typeface="Times New Roman"/>
                <a:cs typeface="Times New Roman"/>
              </a:rPr>
              <a:t>sites</a:t>
            </a:r>
            <a:r>
              <a:rPr dirty="0" sz="1000" spc="195">
                <a:solidFill>
                  <a:srgbClr val="010202"/>
                </a:solidFill>
                <a:latin typeface="Times New Roman"/>
                <a:cs typeface="Times New Roman"/>
              </a:rPr>
              <a:t> </a:t>
            </a:r>
            <a:r>
              <a:rPr dirty="0" sz="1000">
                <a:solidFill>
                  <a:srgbClr val="010202"/>
                </a:solidFill>
                <a:latin typeface="Times New Roman"/>
                <a:cs typeface="Times New Roman"/>
              </a:rPr>
              <a:t>contains</a:t>
            </a:r>
            <a:r>
              <a:rPr dirty="0" sz="1000" spc="200">
                <a:solidFill>
                  <a:srgbClr val="010202"/>
                </a:solidFill>
                <a:latin typeface="Times New Roman"/>
                <a:cs typeface="Times New Roman"/>
              </a:rPr>
              <a:t> </a:t>
            </a:r>
            <a:r>
              <a:rPr dirty="0" sz="1000">
                <a:solidFill>
                  <a:srgbClr val="010202"/>
                </a:solidFill>
                <a:latin typeface="Times New Roman"/>
                <a:cs typeface="Times New Roman"/>
              </a:rPr>
              <a:t>an</a:t>
            </a:r>
            <a:r>
              <a:rPr dirty="0" sz="1000" spc="190">
                <a:solidFill>
                  <a:srgbClr val="010202"/>
                </a:solidFill>
                <a:latin typeface="Times New Roman"/>
                <a:cs typeface="Times New Roman"/>
              </a:rPr>
              <a:t> </a:t>
            </a:r>
            <a:r>
              <a:rPr dirty="0" sz="1000" i="1">
                <a:solidFill>
                  <a:srgbClr val="010202"/>
                </a:solidFill>
                <a:latin typeface="Times New Roman"/>
                <a:cs typeface="Times New Roman"/>
              </a:rPr>
              <a:t>A–B</a:t>
            </a:r>
            <a:r>
              <a:rPr dirty="0" sz="1000" spc="200" i="1">
                <a:solidFill>
                  <a:srgbClr val="010202"/>
                </a:solidFill>
                <a:latin typeface="Times New Roman"/>
                <a:cs typeface="Times New Roman"/>
              </a:rPr>
              <a:t> </a:t>
            </a:r>
            <a:r>
              <a:rPr dirty="0" sz="1000">
                <a:solidFill>
                  <a:srgbClr val="010202"/>
                </a:solidFill>
                <a:latin typeface="Times New Roman"/>
                <a:cs typeface="Times New Roman"/>
              </a:rPr>
              <a:t>pair</a:t>
            </a:r>
            <a:r>
              <a:rPr dirty="0" sz="1000" spc="190">
                <a:solidFill>
                  <a:srgbClr val="010202"/>
                </a:solidFill>
                <a:latin typeface="Times New Roman"/>
                <a:cs typeface="Times New Roman"/>
              </a:rPr>
              <a:t> </a:t>
            </a:r>
            <a:r>
              <a:rPr dirty="0" sz="1000">
                <a:solidFill>
                  <a:srgbClr val="010202"/>
                </a:solidFill>
                <a:latin typeface="Times New Roman"/>
                <a:cs typeface="Times New Roman"/>
              </a:rPr>
              <a:t>is</a:t>
            </a:r>
            <a:r>
              <a:rPr dirty="0" sz="1000" spc="200">
                <a:solidFill>
                  <a:srgbClr val="010202"/>
                </a:solidFill>
                <a:latin typeface="Times New Roman"/>
                <a:cs typeface="Times New Roman"/>
              </a:rPr>
              <a:t> </a:t>
            </a:r>
            <a:r>
              <a:rPr dirty="0" sz="1000">
                <a:solidFill>
                  <a:srgbClr val="010202"/>
                </a:solidFill>
                <a:latin typeface="Times New Roman"/>
                <a:cs typeface="Times New Roman"/>
              </a:rPr>
              <a:t>2</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A</a:t>
            </a:r>
            <a:r>
              <a:rPr dirty="0" sz="1000" i="1">
                <a:solidFill>
                  <a:srgbClr val="010202"/>
                </a:solidFill>
                <a:latin typeface="Times New Roman"/>
                <a:cs typeface="Times New Roman"/>
              </a:rPr>
              <a:t>Y</a:t>
            </a:r>
            <a:r>
              <a:rPr dirty="0" baseline="-33333" sz="1125" i="1">
                <a:solidFill>
                  <a:srgbClr val="010202"/>
                </a:solidFill>
                <a:latin typeface="Times New Roman"/>
                <a:cs typeface="Times New Roman"/>
              </a:rPr>
              <a:t>B</a:t>
            </a:r>
            <a:r>
              <a:rPr dirty="0" sz="1000">
                <a:solidFill>
                  <a:srgbClr val="010202"/>
                </a:solidFill>
                <a:latin typeface="Times New Roman"/>
                <a:cs typeface="Times New Roman"/>
              </a:rPr>
              <a:t>.</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200">
                <a:solidFill>
                  <a:srgbClr val="010202"/>
                </a:solidFill>
                <a:latin typeface="Times New Roman"/>
                <a:cs typeface="Times New Roman"/>
              </a:rPr>
              <a:t> </a:t>
            </a:r>
            <a:r>
              <a:rPr dirty="0" sz="1000">
                <a:solidFill>
                  <a:srgbClr val="010202"/>
                </a:solidFill>
                <a:latin typeface="Times New Roman"/>
                <a:cs typeface="Times New Roman"/>
              </a:rPr>
              <a:t>a</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similar</a:t>
            </a:r>
            <a:r>
              <a:rPr dirty="0" sz="1000" spc="200">
                <a:solidFill>
                  <a:srgbClr val="010202"/>
                </a:solidFill>
                <a:latin typeface="Times New Roman"/>
                <a:cs typeface="Times New Roman"/>
              </a:rPr>
              <a:t> </a:t>
            </a:r>
            <a:r>
              <a:rPr dirty="0" sz="1000" spc="-10">
                <a:solidFill>
                  <a:srgbClr val="010202"/>
                </a:solidFill>
                <a:latin typeface="Times New Roman"/>
                <a:cs typeface="Times New Roman"/>
              </a:rPr>
              <a:t>argument,</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marL="63500" marR="55880" indent="-635">
              <a:lnSpc>
                <a:spcPct val="175000"/>
              </a:lnSpc>
              <a:spcBef>
                <a:spcPts val="370"/>
              </a:spcBef>
              <a:tabLst>
                <a:tab pos="1655445" algn="l"/>
                <a:tab pos="3392804" algn="l"/>
              </a:tabLst>
            </a:pPr>
            <a:r>
              <a:rPr dirty="0" sz="1000">
                <a:solidFill>
                  <a:srgbClr val="010202"/>
                </a:solidFill>
                <a:latin typeface="Times New Roman"/>
                <a:cs typeface="Times New Roman"/>
              </a:rPr>
              <a:t>probability that the neighboring sites contain an </a:t>
            </a:r>
            <a:r>
              <a:rPr dirty="0" sz="1000" i="1">
                <a:solidFill>
                  <a:srgbClr val="010202"/>
                </a:solidFill>
                <a:latin typeface="Times New Roman"/>
                <a:cs typeface="Times New Roman"/>
              </a:rPr>
              <a:t>A–A</a:t>
            </a:r>
            <a:r>
              <a:rPr dirty="0" sz="1000" spc="60" i="1">
                <a:solidFill>
                  <a:srgbClr val="010202"/>
                </a:solidFill>
                <a:latin typeface="Times New Roman"/>
                <a:cs typeface="Times New Roman"/>
              </a:rPr>
              <a:t> </a:t>
            </a:r>
            <a:r>
              <a:rPr dirty="0" sz="1000" spc="-5">
                <a:solidFill>
                  <a:srgbClr val="010202"/>
                </a:solidFill>
                <a:latin typeface="Times New Roman"/>
                <a:cs typeface="Times New Roman"/>
              </a:rPr>
              <a:t>pair</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is	and that the neighboring  </a:t>
            </a:r>
            <a:r>
              <a:rPr dirty="0" sz="1000">
                <a:solidFill>
                  <a:srgbClr val="010202"/>
                </a:solidFill>
                <a:latin typeface="Times New Roman"/>
                <a:cs typeface="Times New Roman"/>
              </a:rPr>
              <a:t>sites contain a </a:t>
            </a:r>
            <a:r>
              <a:rPr dirty="0" sz="1000" i="1">
                <a:solidFill>
                  <a:srgbClr val="010202"/>
                </a:solidFill>
                <a:latin typeface="Times New Roman"/>
                <a:cs typeface="Times New Roman"/>
              </a:rPr>
              <a:t>B–B</a:t>
            </a:r>
            <a:r>
              <a:rPr dirty="0" sz="1000" spc="5" i="1">
                <a:solidFill>
                  <a:srgbClr val="010202"/>
                </a:solidFill>
                <a:latin typeface="Times New Roman"/>
                <a:cs typeface="Times New Roman"/>
              </a:rPr>
              <a:t> </a:t>
            </a:r>
            <a:r>
              <a:rPr dirty="0" sz="1000">
                <a:solidFill>
                  <a:srgbClr val="010202"/>
                </a:solidFill>
                <a:latin typeface="Times New Roman"/>
                <a:cs typeface="Times New Roman"/>
              </a:rPr>
              <a:t>pair</a:t>
            </a:r>
            <a:r>
              <a:rPr dirty="0" sz="1000" spc="5">
                <a:solidFill>
                  <a:srgbClr val="010202"/>
                </a:solidFill>
                <a:latin typeface="Times New Roman"/>
                <a:cs typeface="Times New Roman"/>
              </a:rPr>
              <a:t> </a:t>
            </a:r>
            <a:r>
              <a:rPr dirty="0" sz="1000">
                <a:solidFill>
                  <a:srgbClr val="010202"/>
                </a:solidFill>
                <a:latin typeface="Times New Roman"/>
                <a:cs typeface="Times New Roman"/>
              </a:rPr>
              <a:t>is	. The probability that the neighboring sites contain an</a:t>
            </a:r>
            <a:r>
              <a:rPr dirty="0" sz="1000" spc="-85">
                <a:solidFill>
                  <a:srgbClr val="010202"/>
                </a:solidFill>
                <a:latin typeface="Times New Roman"/>
                <a:cs typeface="Times New Roman"/>
              </a:rPr>
              <a:t> </a:t>
            </a:r>
            <a:r>
              <a:rPr dirty="0" sz="1000" i="1">
                <a:solidFill>
                  <a:srgbClr val="010202"/>
                </a:solidFill>
                <a:latin typeface="Times New Roman"/>
                <a:cs typeface="Times New Roman"/>
              </a:rPr>
              <a:t>A–B</a:t>
            </a:r>
            <a:endParaRPr sz="1000">
              <a:latin typeface="Times New Roman"/>
              <a:cs typeface="Times New Roman"/>
            </a:endParaRPr>
          </a:p>
          <a:p>
            <a:pPr marL="62865">
              <a:lnSpc>
                <a:spcPct val="100000"/>
              </a:lnSpc>
            </a:pPr>
            <a:r>
              <a:rPr dirty="0" sz="1000">
                <a:solidFill>
                  <a:srgbClr val="010202"/>
                </a:solidFill>
                <a:latin typeface="Times New Roman"/>
                <a:cs typeface="Times New Roman"/>
              </a:rPr>
              <a:t>pair or an </a:t>
            </a:r>
            <a:r>
              <a:rPr dirty="0" sz="1000" i="1">
                <a:solidFill>
                  <a:srgbClr val="010202"/>
                </a:solidFill>
                <a:latin typeface="Times New Roman"/>
                <a:cs typeface="Times New Roman"/>
              </a:rPr>
              <a:t>A–A </a:t>
            </a:r>
            <a:r>
              <a:rPr dirty="0" sz="1000" spc="-5">
                <a:solidFill>
                  <a:srgbClr val="010202"/>
                </a:solidFill>
                <a:latin typeface="Times New Roman"/>
                <a:cs typeface="Times New Roman"/>
              </a:rPr>
              <a:t>pair or </a:t>
            </a:r>
            <a:r>
              <a:rPr dirty="0" sz="1000">
                <a:solidFill>
                  <a:srgbClr val="010202"/>
                </a:solidFill>
                <a:latin typeface="Times New Roman"/>
                <a:cs typeface="Times New Roman"/>
              </a:rPr>
              <a:t>a </a:t>
            </a:r>
            <a:r>
              <a:rPr dirty="0" sz="1000" i="1">
                <a:solidFill>
                  <a:srgbClr val="010202"/>
                </a:solidFill>
                <a:latin typeface="Times New Roman"/>
                <a:cs typeface="Times New Roman"/>
              </a:rPr>
              <a:t>B–B </a:t>
            </a:r>
            <a:r>
              <a:rPr dirty="0" sz="1000" spc="-5">
                <a:solidFill>
                  <a:srgbClr val="010202"/>
                </a:solidFill>
                <a:latin typeface="Times New Roman"/>
                <a:cs typeface="Times New Roman"/>
              </a:rPr>
              <a:t>pair</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6" name="object 6"/>
          <p:cNvSpPr/>
          <p:nvPr/>
        </p:nvSpPr>
        <p:spPr>
          <a:xfrm>
            <a:off x="1841500" y="5849149"/>
            <a:ext cx="1381125" cy="704850"/>
          </a:xfrm>
          <a:prstGeom prst="rect">
            <a:avLst/>
          </a:prstGeom>
          <a:blipFill>
            <a:blip r:embed="rId5" cstate="print"/>
            <a:stretch>
              <a:fillRect/>
            </a:stretch>
          </a:blipFill>
        </p:spPr>
        <p:txBody>
          <a:bodyPr wrap="square" lIns="0" tIns="0" rIns="0" bIns="0" rtlCol="0"/>
          <a:lstStyle/>
          <a:p/>
        </p:txBody>
      </p:sp>
      <p:sp>
        <p:nvSpPr>
          <p:cNvPr id="7" name="object 7"/>
          <p:cNvSpPr txBox="1"/>
          <p:nvPr/>
        </p:nvSpPr>
        <p:spPr>
          <a:xfrm>
            <a:off x="419100" y="6756552"/>
            <a:ext cx="3331845"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As the mole of crystal contain 1/2 </a:t>
            </a:r>
            <a:r>
              <a:rPr dirty="0" sz="1000" i="1">
                <a:solidFill>
                  <a:srgbClr val="010202"/>
                </a:solidFill>
                <a:latin typeface="Times New Roman"/>
                <a:cs typeface="Times New Roman"/>
              </a:rPr>
              <a:t>zN</a:t>
            </a:r>
            <a:r>
              <a:rPr dirty="0" baseline="-33333" sz="1125" i="1">
                <a:solidFill>
                  <a:srgbClr val="010202"/>
                </a:solidFill>
                <a:latin typeface="Times New Roman"/>
                <a:cs typeface="Times New Roman"/>
              </a:rPr>
              <a:t>O </a:t>
            </a:r>
            <a:r>
              <a:rPr dirty="0" sz="1000" spc="-5">
                <a:solidFill>
                  <a:srgbClr val="010202"/>
                </a:solidFill>
                <a:latin typeface="Times New Roman"/>
                <a:cs typeface="Times New Roman"/>
              </a:rPr>
              <a:t>pairs of lattice sites,</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than</a:t>
            </a:r>
            <a:endParaRPr sz="1000">
              <a:latin typeface="Times New Roman"/>
              <a:cs typeface="Times New Roman"/>
            </a:endParaRPr>
          </a:p>
        </p:txBody>
      </p:sp>
      <p:sp>
        <p:nvSpPr>
          <p:cNvPr id="8" name="object 8"/>
          <p:cNvSpPr/>
          <p:nvPr/>
        </p:nvSpPr>
        <p:spPr>
          <a:xfrm>
            <a:off x="760412" y="7156132"/>
            <a:ext cx="3533775" cy="314325"/>
          </a:xfrm>
          <a:prstGeom prst="rect">
            <a:avLst/>
          </a:prstGeom>
          <a:blipFill>
            <a:blip r:embed="rId6" cstate="print"/>
            <a:stretch>
              <a:fillRect/>
            </a:stretch>
          </a:blipFill>
        </p:spPr>
        <p:txBody>
          <a:bodyPr wrap="square" lIns="0" tIns="0" rIns="0" bIns="0" rtlCol="0"/>
          <a:lstStyle/>
          <a:p/>
        </p:txBody>
      </p:sp>
      <p:sp>
        <p:nvSpPr>
          <p:cNvPr id="9" name="object 9"/>
          <p:cNvSpPr txBox="1"/>
          <p:nvPr/>
        </p:nvSpPr>
        <p:spPr>
          <a:xfrm>
            <a:off x="393623" y="403225"/>
            <a:ext cx="4700905" cy="2889885"/>
          </a:xfrm>
          <a:prstGeom prst="rect">
            <a:avLst/>
          </a:prstGeom>
        </p:spPr>
        <p:txBody>
          <a:bodyPr wrap="square" lIns="0" tIns="12700" rIns="0" bIns="0" rtlCol="0" vert="horz">
            <a:spAutoFit/>
          </a:bodyPr>
          <a:lstStyle/>
          <a:p>
            <a:pPr marL="63500">
              <a:lnSpc>
                <a:spcPct val="100000"/>
              </a:lnSpc>
              <a:spcBef>
                <a:spcPts val="100"/>
              </a:spcBef>
            </a:pPr>
            <a:r>
              <a:rPr dirty="0" sz="1000">
                <a:solidFill>
                  <a:srgbClr val="231F20"/>
                </a:solidFill>
                <a:latin typeface="Times New Roman"/>
                <a:cs typeface="Times New Roman"/>
              </a:rPr>
              <a:t>292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pPr>
            <a:endParaRPr sz="950">
              <a:latin typeface="Times New Roman"/>
              <a:cs typeface="Times New Roman"/>
            </a:endParaRPr>
          </a:p>
          <a:p>
            <a:pPr marL="63500" marR="55880">
              <a:lnSpc>
                <a:spcPts val="1150"/>
              </a:lnSpc>
            </a:pPr>
            <a:r>
              <a:rPr dirty="0" sz="1000">
                <a:solidFill>
                  <a:srgbClr val="010202"/>
                </a:solidFill>
                <a:latin typeface="Times New Roman"/>
                <a:cs typeface="Times New Roman"/>
              </a:rPr>
              <a:t>Thus, contrary to the preliminary discussion in Sec. 9.2 which suggested that</a:t>
            </a:r>
            <a:r>
              <a:rPr dirty="0" sz="1000" spc="150">
                <a:solidFill>
                  <a:srgbClr val="010202"/>
                </a:solidFill>
                <a:latin typeface="Times New Roman"/>
                <a:cs typeface="Times New Roman"/>
              </a:rPr>
              <a:t> </a:t>
            </a:r>
            <a:r>
              <a:rPr dirty="0" sz="1000">
                <a:solidFill>
                  <a:srgbClr val="010202"/>
                </a:solidFill>
                <a:latin typeface="Times New Roman"/>
                <a:cs typeface="Times New Roman"/>
              </a:rPr>
              <a:t>ideal  </a:t>
            </a:r>
            <a:r>
              <a:rPr dirty="0" sz="1000" spc="-5">
                <a:solidFill>
                  <a:srgbClr val="010202"/>
                </a:solidFill>
                <a:latin typeface="Times New Roman"/>
                <a:cs typeface="Times New Roman"/>
              </a:rPr>
              <a:t>mixing</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required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condition</a:t>
            </a:r>
            <a:r>
              <a:rPr dirty="0" sz="1000" spc="65">
                <a:solidFill>
                  <a:srgbClr val="010202"/>
                </a:solidFill>
                <a:latin typeface="Times New Roman"/>
                <a:cs typeface="Times New Roman"/>
              </a:rPr>
              <a:t> </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AB</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AA</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BB</a:t>
            </a:r>
            <a:r>
              <a:rPr dirty="0" sz="1000" spc="5" i="1">
                <a:solidFill>
                  <a:srgbClr val="010202"/>
                </a:solidFill>
                <a:latin typeface="Times New Roman"/>
                <a:cs typeface="Times New Roman"/>
              </a:rPr>
              <a:t>,</a:t>
            </a:r>
            <a:r>
              <a:rPr dirty="0" sz="1000" spc="70" i="1">
                <a:solidFill>
                  <a:srgbClr val="010202"/>
                </a:solidFill>
                <a:latin typeface="Times New Roman"/>
                <a:cs typeface="Times New Roman"/>
              </a:rPr>
              <a:t> </a:t>
            </a:r>
            <a:r>
              <a:rPr dirty="0" sz="1000" spc="-5">
                <a:solidFill>
                  <a:srgbClr val="010202"/>
                </a:solidFill>
                <a:latin typeface="Times New Roman"/>
                <a:cs typeface="Times New Roman"/>
              </a:rPr>
              <a:t>it</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seen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65">
                <a:solidFill>
                  <a:srgbClr val="010202"/>
                </a:solidFill>
                <a:latin typeface="Times New Roman"/>
                <a:cs typeface="Times New Roman"/>
              </a:rPr>
              <a:t> </a:t>
            </a:r>
            <a:r>
              <a:rPr dirty="0" sz="1000">
                <a:solidFill>
                  <a:srgbClr val="010202"/>
                </a:solidFill>
                <a:latin typeface="Times New Roman"/>
                <a:cs typeface="Times New Roman"/>
              </a:rPr>
              <a:t>a</a:t>
            </a:r>
            <a:r>
              <a:rPr dirty="0" sz="1000" spc="65">
                <a:solidFill>
                  <a:srgbClr val="010202"/>
                </a:solidFill>
                <a:latin typeface="Times New Roman"/>
                <a:cs typeface="Times New Roman"/>
              </a:rPr>
              <a:t> </a:t>
            </a:r>
            <a:r>
              <a:rPr dirty="0" sz="1000" spc="-10">
                <a:solidFill>
                  <a:srgbClr val="010202"/>
                </a:solidFill>
                <a:latin typeface="Times New Roman"/>
                <a:cs typeface="Times New Roman"/>
              </a:rPr>
              <a:t>sufficient</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condition</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a:p>
            <a:pPr marL="63500">
              <a:lnSpc>
                <a:spcPts val="825"/>
              </a:lnSpc>
              <a:spcBef>
                <a:spcPts val="160"/>
              </a:spcBef>
              <a:tabLst>
                <a:tab pos="4552950" algn="l"/>
              </a:tabLst>
            </a:pPr>
            <a:r>
              <a:rPr dirty="0" baseline="-25000" sz="1500" i="1">
                <a:solidFill>
                  <a:srgbClr val="010202"/>
                </a:solidFill>
                <a:latin typeface="Times New Roman"/>
                <a:cs typeface="Times New Roman"/>
              </a:rPr>
              <a:t>E	</a:t>
            </a:r>
            <a:r>
              <a:rPr dirty="0" sz="750" spc="20" i="1">
                <a:solidFill>
                  <a:srgbClr val="010202"/>
                </a:solidFill>
                <a:latin typeface="Times New Roman"/>
                <a:cs typeface="Times New Roman"/>
              </a:rPr>
              <a:t>M</a:t>
            </a:r>
            <a:endParaRPr sz="750">
              <a:latin typeface="Times New Roman"/>
              <a:cs typeface="Times New Roman"/>
            </a:endParaRPr>
          </a:p>
          <a:p>
            <a:pPr marL="140970">
              <a:lnSpc>
                <a:spcPts val="825"/>
              </a:lnSpc>
            </a:pPr>
            <a:r>
              <a:rPr dirty="0" baseline="-33333" sz="1125" spc="22" i="1">
                <a:solidFill>
                  <a:srgbClr val="010202"/>
                </a:solidFill>
                <a:latin typeface="Times New Roman"/>
                <a:cs typeface="Times New Roman"/>
              </a:rPr>
              <a:t>AB </a:t>
            </a:r>
            <a:r>
              <a:rPr dirty="0" sz="1000">
                <a:solidFill>
                  <a:srgbClr val="010202"/>
                </a:solidFill>
                <a:latin typeface="Times New Roman"/>
                <a:cs typeface="Times New Roman"/>
              </a:rPr>
              <a:t>be the average of </a:t>
            </a:r>
            <a:r>
              <a:rPr dirty="0" sz="1000" spc="10" i="1">
                <a:solidFill>
                  <a:srgbClr val="010202"/>
                </a:solidFill>
                <a:latin typeface="Times New Roman"/>
                <a:cs typeface="Times New Roman"/>
              </a:rPr>
              <a:t>E</a:t>
            </a:r>
            <a:r>
              <a:rPr dirty="0" baseline="-33333" sz="1125" spc="15" i="1">
                <a:solidFill>
                  <a:srgbClr val="010202"/>
                </a:solidFill>
                <a:latin typeface="Times New Roman"/>
                <a:cs typeface="Times New Roman"/>
              </a:rPr>
              <a:t>AA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BB</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If </a:t>
            </a:r>
            <a:r>
              <a:rPr dirty="0" sz="1000">
                <a:solidFill>
                  <a:srgbClr val="010202"/>
                </a:solidFill>
                <a:latin typeface="Times New Roman"/>
                <a:cs typeface="Times New Roman"/>
              </a:rPr>
              <a:t>|</a:t>
            </a:r>
            <a:r>
              <a:rPr dirty="0" sz="1000" i="1">
                <a:solidFill>
                  <a:srgbClr val="010202"/>
                </a:solidFill>
                <a:latin typeface="Times New Roman"/>
                <a:cs typeface="Times New Roman"/>
              </a:rPr>
              <a:t>E</a:t>
            </a:r>
            <a:r>
              <a:rPr dirty="0" baseline="-33333" sz="1125" i="1">
                <a:solidFill>
                  <a:srgbClr val="010202"/>
                </a:solidFill>
                <a:latin typeface="Times New Roman"/>
                <a:cs typeface="Times New Roman"/>
              </a:rPr>
              <a:t>AB</a:t>
            </a:r>
            <a:r>
              <a:rPr dirty="0" sz="1000">
                <a:solidFill>
                  <a:srgbClr val="010202"/>
                </a:solidFill>
                <a:latin typeface="Times New Roman"/>
                <a:cs typeface="Times New Roman"/>
              </a:rPr>
              <a:t>|&gt;|1/2(</a:t>
            </a:r>
            <a:r>
              <a:rPr dirty="0" sz="1000" i="1">
                <a:solidFill>
                  <a:srgbClr val="010202"/>
                </a:solidFill>
                <a:latin typeface="Times New Roman"/>
                <a:cs typeface="Times New Roman"/>
              </a:rPr>
              <a:t>E</a:t>
            </a:r>
            <a:r>
              <a:rPr dirty="0" baseline="-33333" sz="1125" i="1">
                <a:solidFill>
                  <a:srgbClr val="010202"/>
                </a:solidFill>
                <a:latin typeface="Times New Roman"/>
                <a:cs typeface="Times New Roman"/>
              </a:rPr>
              <a:t>AA</a:t>
            </a:r>
            <a:r>
              <a:rPr dirty="0" sz="1000">
                <a:solidFill>
                  <a:srgbClr val="010202"/>
                </a:solidFill>
                <a:latin typeface="Times New Roman"/>
                <a:cs typeface="Times New Roman"/>
              </a:rPr>
              <a:t>+</a:t>
            </a:r>
            <a:r>
              <a:rPr dirty="0" sz="1000" i="1">
                <a:solidFill>
                  <a:srgbClr val="010202"/>
                </a:solidFill>
                <a:latin typeface="Times New Roman"/>
                <a:cs typeface="Times New Roman"/>
              </a:rPr>
              <a:t>E</a:t>
            </a:r>
            <a:r>
              <a:rPr dirty="0" baseline="-33333" sz="1125" i="1">
                <a:solidFill>
                  <a:srgbClr val="010202"/>
                </a:solidFill>
                <a:latin typeface="Times New Roman"/>
                <a:cs typeface="Times New Roman"/>
              </a:rPr>
              <a:t>BB</a:t>
            </a:r>
            <a:r>
              <a:rPr dirty="0" sz="1000">
                <a:solidFill>
                  <a:srgbClr val="010202"/>
                </a:solidFill>
                <a:latin typeface="Times New Roman"/>
                <a:cs typeface="Times New Roman"/>
              </a:rPr>
              <a:t>|), then, from Eq. (9.82),</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endParaRPr sz="1000">
              <a:latin typeface="Times New Roman"/>
              <a:cs typeface="Times New Roman"/>
            </a:endParaRPr>
          </a:p>
          <a:p>
            <a:pPr marL="63500" marR="56515">
              <a:lnSpc>
                <a:spcPts val="1470"/>
              </a:lnSpc>
              <a:spcBef>
                <a:spcPts val="195"/>
              </a:spcBef>
            </a:pP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negative </a:t>
            </a:r>
            <a:r>
              <a:rPr dirty="0" sz="1000" spc="-15">
                <a:solidFill>
                  <a:srgbClr val="010202"/>
                </a:solidFill>
                <a:latin typeface="Times New Roman"/>
                <a:cs typeface="Times New Roman"/>
              </a:rPr>
              <a:t>quantity, </a:t>
            </a:r>
            <a:r>
              <a:rPr dirty="0" sz="1000" spc="-5">
                <a:solidFill>
                  <a:srgbClr val="010202"/>
                </a:solidFill>
                <a:latin typeface="Times New Roman"/>
                <a:cs typeface="Times New Roman"/>
              </a:rPr>
              <a:t>corresponding to negative deviations from Raoultian ideal  behavior, </a:t>
            </a:r>
            <a:r>
              <a:rPr dirty="0" sz="1000">
                <a:solidFill>
                  <a:srgbClr val="010202"/>
                </a:solidFill>
                <a:latin typeface="Times New Roman"/>
                <a:cs typeface="Times New Roman"/>
              </a:rPr>
              <a:t>and, if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E </a:t>
            </a:r>
            <a:r>
              <a:rPr dirty="0" sz="1000" spc="-5">
                <a:solidFill>
                  <a:srgbClr val="010202"/>
                </a:solidFill>
                <a:latin typeface="Times New Roman"/>
                <a:cs typeface="Times New Roman"/>
              </a:rPr>
              <a:t>|&lt;|1/2(</a:t>
            </a:r>
            <a:r>
              <a:rPr dirty="0" sz="1000" spc="-5" i="1">
                <a:solidFill>
                  <a:srgbClr val="010202"/>
                </a:solidFill>
                <a:latin typeface="Times New Roman"/>
                <a:cs typeface="Times New Roman"/>
              </a:rPr>
              <a:t>E </a:t>
            </a:r>
            <a:r>
              <a:rPr dirty="0" sz="1000">
                <a:solidFill>
                  <a:srgbClr val="010202"/>
                </a:solidFill>
                <a:latin typeface="Times New Roman"/>
                <a:cs typeface="Times New Roman"/>
              </a:rPr>
              <a:t>+</a:t>
            </a:r>
            <a:r>
              <a:rPr dirty="0" sz="1000" i="1">
                <a:solidFill>
                  <a:srgbClr val="010202"/>
                </a:solidFill>
                <a:latin typeface="Times New Roman"/>
                <a:cs typeface="Times New Roman"/>
              </a:rPr>
              <a:t>E </a:t>
            </a:r>
            <a:r>
              <a:rPr dirty="0" sz="1000" spc="-5">
                <a:solidFill>
                  <a:srgbClr val="010202"/>
                </a:solidFill>
                <a:latin typeface="Times New Roman"/>
                <a:cs typeface="Times New Roman"/>
              </a:rPr>
              <a:t>)|, then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M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positive </a:t>
            </a:r>
            <a:r>
              <a:rPr dirty="0" sz="1000" spc="-15">
                <a:solidFill>
                  <a:srgbClr val="010202"/>
                </a:solidFill>
                <a:latin typeface="Times New Roman"/>
                <a:cs typeface="Times New Roman"/>
              </a:rPr>
              <a:t>quantity, </a:t>
            </a:r>
            <a:r>
              <a:rPr dirty="0" sz="1000" spc="-5">
                <a:solidFill>
                  <a:srgbClr val="010202"/>
                </a:solidFill>
                <a:latin typeface="Times New Roman"/>
                <a:cs typeface="Times New Roman"/>
              </a:rPr>
              <a:t>corresponding</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to</a:t>
            </a:r>
            <a:endParaRPr sz="1000">
              <a:latin typeface="Times New Roman"/>
              <a:cs typeface="Times New Roman"/>
            </a:endParaRPr>
          </a:p>
          <a:p>
            <a:pPr marL="1039494">
              <a:lnSpc>
                <a:spcPts val="295"/>
              </a:lnSpc>
              <a:tabLst>
                <a:tab pos="1564005" algn="l"/>
                <a:tab pos="1831975" algn="l"/>
              </a:tabLst>
            </a:pPr>
            <a:r>
              <a:rPr dirty="0" sz="750" spc="15" i="1">
                <a:solidFill>
                  <a:srgbClr val="010202"/>
                </a:solidFill>
                <a:latin typeface="Times New Roman"/>
                <a:cs typeface="Times New Roman"/>
              </a:rPr>
              <a:t>AB	AA	BB</a:t>
            </a:r>
            <a:endParaRPr sz="750">
              <a:latin typeface="Times New Roman"/>
              <a:cs typeface="Times New Roman"/>
            </a:endParaRPr>
          </a:p>
          <a:p>
            <a:pPr marL="63500">
              <a:lnSpc>
                <a:spcPts val="1185"/>
              </a:lnSpc>
            </a:pPr>
            <a:r>
              <a:rPr dirty="0" sz="1000" spc="-5">
                <a:solidFill>
                  <a:srgbClr val="010202"/>
                </a:solidFill>
                <a:latin typeface="Times New Roman"/>
                <a:cs typeface="Times New Roman"/>
              </a:rPr>
              <a:t>positive deviations from Raoultian</a:t>
            </a:r>
            <a:r>
              <a:rPr dirty="0" sz="1000" spc="-10">
                <a:solidFill>
                  <a:srgbClr val="010202"/>
                </a:solidFill>
                <a:latin typeface="Times New Roman"/>
                <a:cs typeface="Times New Roman"/>
              </a:rPr>
              <a:t> </a:t>
            </a:r>
            <a:r>
              <a:rPr dirty="0" sz="1000" spc="-15">
                <a:solidFill>
                  <a:srgbClr val="010202"/>
                </a:solidFill>
                <a:latin typeface="Times New Roman"/>
                <a:cs typeface="Times New Roman"/>
              </a:rPr>
              <a:t>ideality.</a:t>
            </a:r>
            <a:endParaRPr sz="1000">
              <a:latin typeface="Times New Roman"/>
              <a:cs typeface="Times New Roman"/>
            </a:endParaRPr>
          </a:p>
          <a:p>
            <a:pPr marL="190500">
              <a:lnSpc>
                <a:spcPts val="955"/>
              </a:lnSpc>
              <a:spcBef>
                <a:spcPts val="270"/>
              </a:spcBef>
            </a:pPr>
            <a:r>
              <a:rPr dirty="0" sz="1000" spc="-5">
                <a:solidFill>
                  <a:srgbClr val="010202"/>
                </a:solidFill>
                <a:latin typeface="Times New Roman"/>
                <a:cs typeface="Times New Roman"/>
              </a:rPr>
              <a:t>If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=0, then the mixing of the </a:t>
            </a:r>
            <a:r>
              <a:rPr dirty="0" sz="1000" i="1">
                <a:solidFill>
                  <a:srgbClr val="010202"/>
                </a:solidFill>
                <a:latin typeface="Times New Roman"/>
                <a:cs typeface="Times New Roman"/>
              </a:rPr>
              <a:t>N </a:t>
            </a:r>
            <a:r>
              <a:rPr dirty="0" sz="1000" spc="-5">
                <a:solidFill>
                  <a:srgbClr val="010202"/>
                </a:solidFill>
                <a:latin typeface="Times New Roman"/>
                <a:cs typeface="Times New Roman"/>
              </a:rPr>
              <a:t>with the </a:t>
            </a:r>
            <a:r>
              <a:rPr dirty="0" sz="1000" i="1">
                <a:solidFill>
                  <a:srgbClr val="010202"/>
                </a:solidFill>
                <a:latin typeface="Times New Roman"/>
                <a:cs typeface="Times New Roman"/>
              </a:rPr>
              <a:t>N </a:t>
            </a:r>
            <a:r>
              <a:rPr dirty="0" sz="1000">
                <a:solidFill>
                  <a:srgbClr val="010202"/>
                </a:solidFill>
                <a:latin typeface="Times New Roman"/>
                <a:cs typeface="Times New Roman"/>
              </a:rPr>
              <a:t>at oms of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is random, in which</a:t>
            </a:r>
            <a:r>
              <a:rPr dirty="0" sz="1000" spc="204">
                <a:solidFill>
                  <a:srgbClr val="010202"/>
                </a:solidFill>
                <a:latin typeface="Times New Roman"/>
                <a:cs typeface="Times New Roman"/>
              </a:rPr>
              <a:t> </a:t>
            </a:r>
            <a:r>
              <a:rPr dirty="0" sz="1000" spc="-5">
                <a:solidFill>
                  <a:srgbClr val="010202"/>
                </a:solidFill>
                <a:latin typeface="Times New Roman"/>
                <a:cs typeface="Times New Roman"/>
              </a:rPr>
              <a:t>case</a:t>
            </a:r>
            <a:endParaRPr sz="1000">
              <a:latin typeface="Times New Roman"/>
              <a:cs typeface="Times New Roman"/>
            </a:endParaRPr>
          </a:p>
          <a:p>
            <a:pPr algn="ctr" marL="34290">
              <a:lnSpc>
                <a:spcPts val="635"/>
              </a:lnSpc>
              <a:tabLst>
                <a:tab pos="660400" algn="l"/>
              </a:tabLst>
            </a:pPr>
            <a:r>
              <a:rPr dirty="0" sz="750" spc="15" i="1">
                <a:solidFill>
                  <a:srgbClr val="010202"/>
                </a:solidFill>
                <a:latin typeface="Times New Roman"/>
                <a:cs typeface="Times New Roman"/>
              </a:rPr>
              <a:t>A	B</a:t>
            </a:r>
            <a:endParaRPr sz="750">
              <a:latin typeface="Times New Roman"/>
              <a:cs typeface="Times New Roman"/>
            </a:endParaRPr>
          </a:p>
          <a:p>
            <a:pPr marL="63500">
              <a:lnSpc>
                <a:spcPts val="1185"/>
              </a:lnSpc>
            </a:pPr>
            <a:r>
              <a:rPr dirty="0" sz="1000">
                <a:solidFill>
                  <a:srgbClr val="010202"/>
                </a:solidFill>
                <a:latin typeface="Times New Roman"/>
                <a:cs typeface="Times New Roman"/>
              </a:rPr>
              <a:t>Eq. (9.45)</a:t>
            </a:r>
            <a:r>
              <a:rPr dirty="0" sz="1000" spc="-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5"/>
              </a:spcBef>
            </a:pPr>
            <a:endParaRPr sz="1500">
              <a:latin typeface="Times New Roman"/>
              <a:cs typeface="Times New Roman"/>
            </a:endParaRPr>
          </a:p>
          <a:p>
            <a:pPr marL="63500">
              <a:lnSpc>
                <a:spcPct val="100000"/>
              </a:lnSpc>
            </a:pPr>
            <a:r>
              <a:rPr dirty="0" sz="1000">
                <a:solidFill>
                  <a:srgbClr val="010202"/>
                </a:solidFill>
                <a:latin typeface="Times New Roman"/>
                <a:cs typeface="Times New Roman"/>
              </a:rPr>
              <a:t>In</a:t>
            </a:r>
            <a:r>
              <a:rPr dirty="0" sz="1000" spc="80">
                <a:solidFill>
                  <a:srgbClr val="010202"/>
                </a:solidFill>
                <a:latin typeface="Times New Roman"/>
                <a:cs typeface="Times New Roman"/>
              </a:rPr>
              <a:t> </a:t>
            </a:r>
            <a:r>
              <a:rPr dirty="0" sz="1000">
                <a:solidFill>
                  <a:srgbClr val="010202"/>
                </a:solidFill>
                <a:latin typeface="Times New Roman"/>
                <a:cs typeface="Times New Roman"/>
              </a:rPr>
              <a:t>solutions</a:t>
            </a:r>
            <a:r>
              <a:rPr dirty="0" sz="1000" spc="80">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85">
                <a:solidFill>
                  <a:srgbClr val="010202"/>
                </a:solidFill>
                <a:latin typeface="Times New Roman"/>
                <a:cs typeface="Times New Roman"/>
              </a:rPr>
              <a:t> </a:t>
            </a:r>
            <a:r>
              <a:rPr dirty="0" sz="1000">
                <a:solidFill>
                  <a:srgbClr val="010202"/>
                </a:solidFill>
                <a:latin typeface="Times New Roman"/>
                <a:cs typeface="Times New Roman"/>
              </a:rPr>
              <a:t>exhibit</a:t>
            </a:r>
            <a:r>
              <a:rPr dirty="0" sz="1000" spc="80">
                <a:solidFill>
                  <a:srgbClr val="010202"/>
                </a:solidFill>
                <a:latin typeface="Times New Roman"/>
                <a:cs typeface="Times New Roman"/>
              </a:rPr>
              <a:t> </a:t>
            </a:r>
            <a:r>
              <a:rPr dirty="0" sz="1000">
                <a:solidFill>
                  <a:srgbClr val="010202"/>
                </a:solidFill>
                <a:latin typeface="Times New Roman"/>
                <a:cs typeface="Times New Roman"/>
              </a:rPr>
              <a:t>relatively</a:t>
            </a:r>
            <a:r>
              <a:rPr dirty="0" sz="1000" spc="80">
                <a:solidFill>
                  <a:srgbClr val="010202"/>
                </a:solidFill>
                <a:latin typeface="Times New Roman"/>
                <a:cs typeface="Times New Roman"/>
              </a:rPr>
              <a:t> </a:t>
            </a:r>
            <a:r>
              <a:rPr dirty="0" sz="1000">
                <a:solidFill>
                  <a:srgbClr val="010202"/>
                </a:solidFill>
                <a:latin typeface="Times New Roman"/>
                <a:cs typeface="Times New Roman"/>
              </a:rPr>
              <a:t>small</a:t>
            </a:r>
            <a:r>
              <a:rPr dirty="0" sz="1000" spc="85">
                <a:solidFill>
                  <a:srgbClr val="010202"/>
                </a:solidFill>
                <a:latin typeface="Times New Roman"/>
                <a:cs typeface="Times New Roman"/>
              </a:rPr>
              <a:t> </a:t>
            </a:r>
            <a:r>
              <a:rPr dirty="0" sz="1000">
                <a:solidFill>
                  <a:srgbClr val="010202"/>
                </a:solidFill>
                <a:latin typeface="Times New Roman"/>
                <a:cs typeface="Times New Roman"/>
              </a:rPr>
              <a:t>deviations</a:t>
            </a:r>
            <a:r>
              <a:rPr dirty="0" sz="1000" spc="80">
                <a:solidFill>
                  <a:srgbClr val="010202"/>
                </a:solidFill>
                <a:latin typeface="Times New Roman"/>
                <a:cs typeface="Times New Roman"/>
              </a:rPr>
              <a:t> </a:t>
            </a:r>
            <a:r>
              <a:rPr dirty="0" sz="1000">
                <a:solidFill>
                  <a:srgbClr val="010202"/>
                </a:solidFill>
                <a:latin typeface="Times New Roman"/>
                <a:cs typeface="Times New Roman"/>
              </a:rPr>
              <a:t>from</a:t>
            </a:r>
            <a:r>
              <a:rPr dirty="0" sz="1000" spc="85">
                <a:solidFill>
                  <a:srgbClr val="010202"/>
                </a:solidFill>
                <a:latin typeface="Times New Roman"/>
                <a:cs typeface="Times New Roman"/>
              </a:rPr>
              <a:t> </a:t>
            </a:r>
            <a:r>
              <a:rPr dirty="0" sz="1000">
                <a:solidFill>
                  <a:srgbClr val="010202"/>
                </a:solidFill>
                <a:latin typeface="Times New Roman"/>
                <a:cs typeface="Times New Roman"/>
              </a:rPr>
              <a:t>ideal</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behavior,</a:t>
            </a:r>
            <a:r>
              <a:rPr dirty="0" sz="1000" spc="85">
                <a:solidFill>
                  <a:srgbClr val="010202"/>
                </a:solidFill>
                <a:latin typeface="Times New Roman"/>
                <a:cs typeface="Times New Roman"/>
              </a:rPr>
              <a:t> </a:t>
            </a:r>
            <a:r>
              <a:rPr dirty="0" sz="1000">
                <a:solidFill>
                  <a:srgbClr val="010202"/>
                </a:solidFill>
                <a:latin typeface="Times New Roman"/>
                <a:cs typeface="Times New Roman"/>
              </a:rPr>
              <a:t>that</a:t>
            </a:r>
            <a:r>
              <a:rPr dirty="0" sz="1000" spc="85">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a:p>
            <a:pPr marL="63500" marR="54610" indent="-635">
              <a:lnSpc>
                <a:spcPct val="100000"/>
              </a:lnSpc>
              <a:spcBef>
                <a:spcPts val="270"/>
              </a:spcBef>
            </a:pP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H</a:t>
            </a:r>
            <a:r>
              <a:rPr dirty="0" baseline="33333" sz="1125" spc="-15" i="1">
                <a:solidFill>
                  <a:srgbClr val="010202"/>
                </a:solidFill>
                <a:latin typeface="Times New Roman"/>
                <a:cs typeface="Times New Roman"/>
              </a:rPr>
              <a:t>M</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RT, </a:t>
            </a:r>
            <a:r>
              <a:rPr dirty="0" sz="1000">
                <a:solidFill>
                  <a:srgbClr val="010202"/>
                </a:solidFill>
                <a:latin typeface="Times New Roman"/>
                <a:cs typeface="Times New Roman"/>
              </a:rPr>
              <a:t>it can be assumed that the mixing of the atoms is also approximately random,  in</a:t>
            </a:r>
            <a:r>
              <a:rPr dirty="0" sz="1000" spc="3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40">
                <a:solidFill>
                  <a:srgbClr val="010202"/>
                </a:solidFill>
                <a:latin typeface="Times New Roman"/>
                <a:cs typeface="Times New Roman"/>
              </a:rPr>
              <a:t> </a:t>
            </a:r>
            <a:r>
              <a:rPr dirty="0" sz="1000">
                <a:solidFill>
                  <a:srgbClr val="010202"/>
                </a:solidFill>
                <a:latin typeface="Times New Roman"/>
                <a:cs typeface="Times New Roman"/>
              </a:rPr>
              <a:t>case</a:t>
            </a:r>
            <a:r>
              <a:rPr dirty="0" sz="1000" spc="35">
                <a:solidFill>
                  <a:srgbClr val="010202"/>
                </a:solidFill>
                <a:latin typeface="Times New Roman"/>
                <a:cs typeface="Times New Roman"/>
              </a:rPr>
              <a:t> </a:t>
            </a:r>
            <a:r>
              <a:rPr dirty="0" sz="1000" i="1">
                <a:solidFill>
                  <a:srgbClr val="010202"/>
                </a:solidFill>
                <a:latin typeface="Times New Roman"/>
                <a:cs typeface="Times New Roman"/>
              </a:rPr>
              <a:t>P</a:t>
            </a:r>
            <a:r>
              <a:rPr dirty="0" baseline="-33333" sz="1125" i="1">
                <a:solidFill>
                  <a:srgbClr val="010202"/>
                </a:solidFill>
                <a:latin typeface="Times New Roman"/>
                <a:cs typeface="Times New Roman"/>
              </a:rPr>
              <a:t>AB</a:t>
            </a:r>
            <a:r>
              <a:rPr dirty="0" baseline="-33333" sz="1125" spc="150" i="1">
                <a:solidFill>
                  <a:srgbClr val="010202"/>
                </a:solidFill>
                <a:latin typeface="Times New Roman"/>
                <a:cs typeface="Times New Roman"/>
              </a:rPr>
              <a:t> </a:t>
            </a:r>
            <a:r>
              <a:rPr dirty="0" sz="1000" spc="-5">
                <a:solidFill>
                  <a:srgbClr val="010202"/>
                </a:solidFill>
                <a:latin typeface="Times New Roman"/>
                <a:cs typeface="Times New Roman"/>
              </a:rPr>
              <a:t>can</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be</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calculated</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follows.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Consider</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two</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neighboring</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lattice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sites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in</a:t>
            </a:r>
            <a:endParaRPr sz="1000">
              <a:latin typeface="Times New Roman"/>
              <a:cs typeface="Times New Roman"/>
            </a:endParaRPr>
          </a:p>
          <a:p>
            <a:pPr marL="63500">
              <a:lnSpc>
                <a:spcPct val="100000"/>
              </a:lnSpc>
              <a:spcBef>
                <a:spcPts val="375"/>
              </a:spcBef>
            </a:pPr>
            <a:r>
              <a:rPr dirty="0" sz="1000" spc="-5">
                <a:solidFill>
                  <a:srgbClr val="010202"/>
                </a:solidFill>
                <a:latin typeface="Times New Roman"/>
                <a:cs typeface="Times New Roman"/>
              </a:rPr>
              <a:t>the crystal labeled </a:t>
            </a:r>
            <a:r>
              <a:rPr dirty="0" sz="1000">
                <a:solidFill>
                  <a:srgbClr val="010202"/>
                </a:solidFill>
                <a:latin typeface="Times New Roman"/>
                <a:cs typeface="Times New Roman"/>
              </a:rPr>
              <a:t>1 </a:t>
            </a:r>
            <a:r>
              <a:rPr dirty="0" sz="1000" spc="-5">
                <a:solidFill>
                  <a:srgbClr val="010202"/>
                </a:solidFill>
                <a:latin typeface="Times New Roman"/>
                <a:cs typeface="Times New Roman"/>
              </a:rPr>
              <a:t>and 2. The probability that site </a:t>
            </a:r>
            <a:r>
              <a:rPr dirty="0" sz="1000">
                <a:solidFill>
                  <a:srgbClr val="010202"/>
                </a:solidFill>
                <a:latin typeface="Times New Roman"/>
                <a:cs typeface="Times New Roman"/>
              </a:rPr>
              <a:t>1 </a:t>
            </a:r>
            <a:r>
              <a:rPr dirty="0" sz="1000" spc="-5">
                <a:solidFill>
                  <a:srgbClr val="010202"/>
                </a:solidFill>
                <a:latin typeface="Times New Roman"/>
                <a:cs typeface="Times New Roman"/>
              </a:rPr>
              <a:t>is occupied by an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atom</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10" name="object 10"/>
          <p:cNvSpPr/>
          <p:nvPr/>
        </p:nvSpPr>
        <p:spPr>
          <a:xfrm>
            <a:off x="1471612" y="2351087"/>
            <a:ext cx="2428875" cy="171450"/>
          </a:xfrm>
          <a:prstGeom prst="rect">
            <a:avLst/>
          </a:prstGeom>
          <a:blipFill>
            <a:blip r:embed="rId7" cstate="print"/>
            <a:stretch>
              <a:fillRect/>
            </a:stretch>
          </a:blipFill>
        </p:spPr>
        <p:txBody>
          <a:bodyPr wrap="square" lIns="0" tIns="0" rIns="0" bIns="0" rtlCol="0"/>
          <a:lstStyl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376053" y="403223"/>
            <a:ext cx="1666239"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Behavior of Solutions</a:t>
            </a:r>
            <a:r>
              <a:rPr dirty="0" sz="1000" spc="155" i="1">
                <a:solidFill>
                  <a:srgbClr val="231F20"/>
                </a:solidFill>
                <a:latin typeface="Times New Roman"/>
                <a:cs typeface="Times New Roman"/>
              </a:rPr>
              <a:t> </a:t>
            </a:r>
            <a:r>
              <a:rPr dirty="0" sz="1000">
                <a:solidFill>
                  <a:srgbClr val="231F20"/>
                </a:solidFill>
                <a:latin typeface="Times New Roman"/>
                <a:cs typeface="Times New Roman"/>
              </a:rPr>
              <a:t>293</a:t>
            </a:r>
            <a:endParaRPr sz="1000">
              <a:latin typeface="Times New Roman"/>
              <a:cs typeface="Times New Roman"/>
            </a:endParaRPr>
          </a:p>
        </p:txBody>
      </p:sp>
      <p:sp>
        <p:nvSpPr>
          <p:cNvPr id="3" name="object 3"/>
          <p:cNvSpPr txBox="1"/>
          <p:nvPr/>
        </p:nvSpPr>
        <p:spPr>
          <a:xfrm>
            <a:off x="444500" y="652780"/>
            <a:ext cx="21272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i.e.,</a:t>
            </a:r>
            <a:endParaRPr sz="1000">
              <a:latin typeface="Times New Roman"/>
              <a:cs typeface="Times New Roman"/>
            </a:endParaRPr>
          </a:p>
        </p:txBody>
      </p:sp>
      <p:sp>
        <p:nvSpPr>
          <p:cNvPr id="4" name="object 4"/>
          <p:cNvSpPr/>
          <p:nvPr/>
        </p:nvSpPr>
        <p:spPr>
          <a:xfrm>
            <a:off x="1555750" y="1005205"/>
            <a:ext cx="1943100" cy="29527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721859" y="112268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(9.84)</a:t>
            </a:r>
            <a:endParaRPr sz="1000">
              <a:latin typeface="Times New Roman"/>
              <a:cs typeface="Times New Roman"/>
            </a:endParaRPr>
          </a:p>
        </p:txBody>
      </p:sp>
      <p:sp>
        <p:nvSpPr>
          <p:cNvPr id="6" name="object 6"/>
          <p:cNvSpPr txBox="1"/>
          <p:nvPr/>
        </p:nvSpPr>
        <p:spPr>
          <a:xfrm>
            <a:off x="444500" y="1592579"/>
            <a:ext cx="49847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Similarly</a:t>
            </a:r>
            <a:endParaRPr sz="1000">
              <a:latin typeface="Times New Roman"/>
              <a:cs typeface="Times New Roman"/>
            </a:endParaRPr>
          </a:p>
        </p:txBody>
      </p:sp>
      <p:sp>
        <p:nvSpPr>
          <p:cNvPr id="7" name="object 7"/>
          <p:cNvSpPr/>
          <p:nvPr/>
        </p:nvSpPr>
        <p:spPr>
          <a:xfrm>
            <a:off x="1660525" y="1945004"/>
            <a:ext cx="1733550" cy="304800"/>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444500" y="2452370"/>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9" name="object 9"/>
          <p:cNvSpPr/>
          <p:nvPr/>
        </p:nvSpPr>
        <p:spPr>
          <a:xfrm>
            <a:off x="1970087" y="2814320"/>
            <a:ext cx="1114425" cy="381000"/>
          </a:xfrm>
          <a:prstGeom prst="rect">
            <a:avLst/>
          </a:prstGeom>
          <a:blipFill>
            <a:blip r:embed="rId4" cstate="print"/>
            <a:stretch>
              <a:fillRect/>
            </a:stretch>
          </a:blipFill>
        </p:spPr>
        <p:txBody>
          <a:bodyPr wrap="square" lIns="0" tIns="0" rIns="0" bIns="0" rtlCol="0"/>
          <a:lstStyle/>
          <a:p/>
        </p:txBody>
      </p:sp>
      <p:sp>
        <p:nvSpPr>
          <p:cNvPr id="10" name="object 10"/>
          <p:cNvSpPr txBox="1"/>
          <p:nvPr/>
        </p:nvSpPr>
        <p:spPr>
          <a:xfrm>
            <a:off x="444500" y="3397883"/>
            <a:ext cx="225488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Substituting Eq. (9.84) into Eq. (9.82)</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1" name="object 11"/>
          <p:cNvSpPr/>
          <p:nvPr/>
        </p:nvSpPr>
        <p:spPr>
          <a:xfrm>
            <a:off x="1412875" y="3750309"/>
            <a:ext cx="2228850" cy="295275"/>
          </a:xfrm>
          <a:prstGeom prst="rect">
            <a:avLst/>
          </a:prstGeom>
          <a:blipFill>
            <a:blip r:embed="rId5" cstate="print"/>
            <a:stretch>
              <a:fillRect/>
            </a:stretch>
          </a:blipFill>
        </p:spPr>
        <p:txBody>
          <a:bodyPr wrap="square" lIns="0" tIns="0" rIns="0" bIns="0" rtlCol="0"/>
          <a:lstStyle/>
          <a:p/>
        </p:txBody>
      </p:sp>
      <p:sp>
        <p:nvSpPr>
          <p:cNvPr id="12" name="object 12"/>
          <p:cNvSpPr txBox="1"/>
          <p:nvPr/>
        </p:nvSpPr>
        <p:spPr>
          <a:xfrm>
            <a:off x="444500" y="4248148"/>
            <a:ext cx="31877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if</a:t>
            </a:r>
            <a:endParaRPr sz="1000">
              <a:latin typeface="Times New Roman"/>
              <a:cs typeface="Times New Roman"/>
            </a:endParaRPr>
          </a:p>
        </p:txBody>
      </p:sp>
      <p:sp>
        <p:nvSpPr>
          <p:cNvPr id="13" name="object 13"/>
          <p:cNvSpPr/>
          <p:nvPr/>
        </p:nvSpPr>
        <p:spPr>
          <a:xfrm>
            <a:off x="1636712" y="4600575"/>
            <a:ext cx="1781175" cy="295275"/>
          </a:xfrm>
          <a:prstGeom prst="rect">
            <a:avLst/>
          </a:prstGeom>
          <a:blipFill>
            <a:blip r:embed="rId6" cstate="print"/>
            <a:stretch>
              <a:fillRect/>
            </a:stretch>
          </a:blipFill>
        </p:spPr>
        <p:txBody>
          <a:bodyPr wrap="square" lIns="0" tIns="0" rIns="0" bIns="0" rtlCol="0"/>
          <a:lstStyle/>
          <a:p/>
        </p:txBody>
      </p:sp>
      <p:sp>
        <p:nvSpPr>
          <p:cNvPr id="14" name="object 14"/>
          <p:cNvSpPr txBox="1"/>
          <p:nvPr/>
        </p:nvSpPr>
        <p:spPr>
          <a:xfrm>
            <a:off x="444500" y="5098415"/>
            <a:ext cx="24447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then</a:t>
            </a:r>
            <a:endParaRPr sz="1000">
              <a:latin typeface="Times New Roman"/>
              <a:cs typeface="Times New Roman"/>
            </a:endParaRPr>
          </a:p>
        </p:txBody>
      </p:sp>
      <p:sp>
        <p:nvSpPr>
          <p:cNvPr id="15" name="object 15"/>
          <p:cNvSpPr/>
          <p:nvPr/>
        </p:nvSpPr>
        <p:spPr>
          <a:xfrm>
            <a:off x="1970087" y="5450840"/>
            <a:ext cx="1123950" cy="209550"/>
          </a:xfrm>
          <a:prstGeom prst="rect">
            <a:avLst/>
          </a:prstGeom>
          <a:blipFill>
            <a:blip r:embed="rId7" cstate="print"/>
            <a:stretch>
              <a:fillRect/>
            </a:stretch>
          </a:blipFill>
        </p:spPr>
        <p:txBody>
          <a:bodyPr wrap="square" lIns="0" tIns="0" rIns="0" bIns="0" rtlCol="0"/>
          <a:lstStyle/>
          <a:p/>
        </p:txBody>
      </p:sp>
      <p:sp>
        <p:nvSpPr>
          <p:cNvPr id="16" name="object 16"/>
          <p:cNvSpPr/>
          <p:nvPr/>
        </p:nvSpPr>
        <p:spPr>
          <a:xfrm>
            <a:off x="1508125" y="6590182"/>
            <a:ext cx="2038350" cy="161925"/>
          </a:xfrm>
          <a:prstGeom prst="rect">
            <a:avLst/>
          </a:prstGeom>
          <a:blipFill>
            <a:blip r:embed="rId8" cstate="print"/>
            <a:stretch>
              <a:fillRect/>
            </a:stretch>
          </a:blipFill>
        </p:spPr>
        <p:txBody>
          <a:bodyPr wrap="square" lIns="0" tIns="0" rIns="0" bIns="0" rtlCol="0"/>
          <a:lstStyle/>
          <a:p/>
        </p:txBody>
      </p:sp>
      <p:sp>
        <p:nvSpPr>
          <p:cNvPr id="17" name="object 17"/>
          <p:cNvSpPr txBox="1"/>
          <p:nvPr/>
        </p:nvSpPr>
        <p:spPr>
          <a:xfrm>
            <a:off x="393700" y="5568315"/>
            <a:ext cx="4700270" cy="1317625"/>
          </a:xfrm>
          <a:prstGeom prst="rect">
            <a:avLst/>
          </a:prstGeom>
        </p:spPr>
        <p:txBody>
          <a:bodyPr wrap="square" lIns="0" tIns="12700" rIns="0" bIns="0" rtlCol="0" vert="horz">
            <a:spAutoFit/>
          </a:bodyPr>
          <a:lstStyle/>
          <a:p>
            <a:pPr marL="4340860">
              <a:lnSpc>
                <a:spcPct val="100000"/>
              </a:lnSpc>
              <a:spcBef>
                <a:spcPts val="100"/>
              </a:spcBef>
            </a:pPr>
            <a:r>
              <a:rPr dirty="0" sz="1000">
                <a:solidFill>
                  <a:srgbClr val="010202"/>
                </a:solidFill>
                <a:latin typeface="Times New Roman"/>
                <a:cs typeface="Times New Roman"/>
              </a:rPr>
              <a:t>(9.85)</a:t>
            </a:r>
            <a:endParaRPr sz="1000">
              <a:latin typeface="Times New Roman"/>
              <a:cs typeface="Times New Roman"/>
            </a:endParaRPr>
          </a:p>
          <a:p>
            <a:pPr>
              <a:lnSpc>
                <a:spcPct val="100000"/>
              </a:lnSpc>
            </a:pPr>
            <a:endParaRPr sz="1100">
              <a:latin typeface="Times New Roman"/>
              <a:cs typeface="Times New Roman"/>
            </a:endParaRPr>
          </a:p>
          <a:p>
            <a:pPr marL="63500" marR="55880" indent="-635">
              <a:lnSpc>
                <a:spcPct val="130900"/>
              </a:lnSpc>
              <a:spcBef>
                <a:spcPts val="865"/>
              </a:spcBef>
            </a:pPr>
            <a:r>
              <a:rPr dirty="0" sz="1000">
                <a:solidFill>
                  <a:srgbClr val="010202"/>
                </a:solidFill>
                <a:latin typeface="Times New Roman"/>
                <a:cs typeface="Times New Roman"/>
              </a:rPr>
              <a:t>which </a:t>
            </a:r>
            <a:r>
              <a:rPr dirty="0" sz="1000" spc="-5">
                <a:solidFill>
                  <a:srgbClr val="010202"/>
                </a:solidFill>
                <a:latin typeface="Times New Roman"/>
                <a:cs typeface="Times New Roman"/>
              </a:rPr>
              <a:t>shows </a:t>
            </a:r>
            <a:r>
              <a:rPr dirty="0" sz="1000">
                <a:solidFill>
                  <a:srgbClr val="010202"/>
                </a:solidFill>
                <a:latin typeface="Times New Roman"/>
                <a:cs typeface="Times New Roman"/>
              </a:rPr>
              <a:t>that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29629" sz="1125" spc="7" i="1">
                <a:solidFill>
                  <a:srgbClr val="010202"/>
                </a:solidFill>
                <a:latin typeface="Times New Roman"/>
                <a:cs typeface="Times New Roman"/>
              </a:rPr>
              <a:t>M </a:t>
            </a:r>
            <a:r>
              <a:rPr dirty="0" sz="1000">
                <a:solidFill>
                  <a:srgbClr val="010202"/>
                </a:solidFill>
                <a:latin typeface="Times New Roman"/>
                <a:cs typeface="Times New Roman"/>
              </a:rPr>
              <a:t>is a parabolic function of composition. </a:t>
            </a:r>
            <a:r>
              <a:rPr dirty="0" sz="1000" spc="-5">
                <a:solidFill>
                  <a:srgbClr val="010202"/>
                </a:solidFill>
                <a:latin typeface="Times New Roman"/>
                <a:cs typeface="Times New Roman"/>
              </a:rPr>
              <a:t>As </a:t>
            </a:r>
            <a:r>
              <a:rPr dirty="0" sz="1000">
                <a:solidFill>
                  <a:srgbClr val="010202"/>
                </a:solidFill>
                <a:latin typeface="Times New Roman"/>
                <a:cs typeface="Times New Roman"/>
              </a:rPr>
              <a:t>random mixing is  </a:t>
            </a:r>
            <a:r>
              <a:rPr dirty="0" sz="1000" spc="-5">
                <a:solidFill>
                  <a:srgbClr val="010202"/>
                </a:solidFill>
                <a:latin typeface="Times New Roman"/>
                <a:cs typeface="Times New Roman"/>
              </a:rPr>
              <a:t>assumed, the statistical model corresponds to the regular solution model,</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i.e.,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4340860">
              <a:lnSpc>
                <a:spcPct val="100000"/>
              </a:lnSpc>
            </a:pPr>
            <a:r>
              <a:rPr dirty="0" sz="1000">
                <a:solidFill>
                  <a:srgbClr val="010202"/>
                </a:solidFill>
                <a:latin typeface="Times New Roman"/>
                <a:cs typeface="Times New Roman"/>
              </a:rPr>
              <a:t>(9.86)</a:t>
            </a:r>
            <a:endParaRPr sz="100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709159" y="102108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(9.87)</a:t>
            </a:r>
            <a:endParaRPr sz="1000">
              <a:latin typeface="Times New Roman"/>
              <a:cs typeface="Times New Roman"/>
            </a:endParaRPr>
          </a:p>
        </p:txBody>
      </p:sp>
      <p:sp>
        <p:nvSpPr>
          <p:cNvPr id="3" name="object 3"/>
          <p:cNvSpPr txBox="1"/>
          <p:nvPr/>
        </p:nvSpPr>
        <p:spPr>
          <a:xfrm>
            <a:off x="444500" y="1303019"/>
            <a:ext cx="275209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Application of Eq. (9.33a) to the heat of mixing</a:t>
            </a:r>
            <a:r>
              <a:rPr dirty="0" sz="1000" spc="-5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4" name="object 4"/>
          <p:cNvSpPr/>
          <p:nvPr/>
        </p:nvSpPr>
        <p:spPr>
          <a:xfrm>
            <a:off x="1789112" y="1655445"/>
            <a:ext cx="1476375" cy="35242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500" y="2210434"/>
            <a:ext cx="103060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from Eq.</a:t>
            </a:r>
            <a:r>
              <a:rPr dirty="0" sz="1000" spc="-90">
                <a:solidFill>
                  <a:srgbClr val="010202"/>
                </a:solidFill>
                <a:latin typeface="Times New Roman"/>
                <a:cs typeface="Times New Roman"/>
              </a:rPr>
              <a:t> </a:t>
            </a:r>
            <a:r>
              <a:rPr dirty="0" sz="1000">
                <a:solidFill>
                  <a:srgbClr val="010202"/>
                </a:solidFill>
                <a:latin typeface="Times New Roman"/>
                <a:cs typeface="Times New Roman"/>
              </a:rPr>
              <a:t>(9.86)</a:t>
            </a:r>
            <a:endParaRPr sz="1000">
              <a:latin typeface="Times New Roman"/>
              <a:cs typeface="Times New Roman"/>
            </a:endParaRPr>
          </a:p>
        </p:txBody>
      </p:sp>
      <p:sp>
        <p:nvSpPr>
          <p:cNvPr id="6" name="object 6"/>
          <p:cNvSpPr/>
          <p:nvPr/>
        </p:nvSpPr>
        <p:spPr>
          <a:xfrm>
            <a:off x="1727200" y="2562860"/>
            <a:ext cx="1609725" cy="43815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44500" y="3203575"/>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8" name="object 8"/>
          <p:cNvSpPr/>
          <p:nvPr/>
        </p:nvSpPr>
        <p:spPr>
          <a:xfrm>
            <a:off x="1310639" y="3556000"/>
            <a:ext cx="2400300" cy="171450"/>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690579" y="3673475"/>
            <a:ext cx="38862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(9.88a)</a:t>
            </a:r>
            <a:endParaRPr sz="1000">
              <a:latin typeface="Times New Roman"/>
              <a:cs typeface="Times New Roman"/>
            </a:endParaRPr>
          </a:p>
        </p:txBody>
      </p:sp>
      <p:sp>
        <p:nvSpPr>
          <p:cNvPr id="10" name="object 10"/>
          <p:cNvSpPr txBox="1"/>
          <p:nvPr/>
        </p:nvSpPr>
        <p:spPr>
          <a:xfrm>
            <a:off x="444461" y="4143375"/>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1" name="object 11"/>
          <p:cNvSpPr/>
          <p:nvPr/>
        </p:nvSpPr>
        <p:spPr>
          <a:xfrm>
            <a:off x="2040572" y="4495800"/>
            <a:ext cx="942975" cy="219075"/>
          </a:xfrm>
          <a:prstGeom prst="rect">
            <a:avLst/>
          </a:prstGeom>
          <a:blipFill>
            <a:blip r:embed="rId5" cstate="print"/>
            <a:stretch>
              <a:fillRect/>
            </a:stretch>
          </a:blipFill>
        </p:spPr>
        <p:txBody>
          <a:bodyPr wrap="square" lIns="0" tIns="0" rIns="0" bIns="0" rtlCol="0"/>
          <a:lstStyle/>
          <a:p/>
        </p:txBody>
      </p:sp>
      <p:sp>
        <p:nvSpPr>
          <p:cNvPr id="12" name="object 12"/>
          <p:cNvSpPr txBox="1"/>
          <p:nvPr/>
        </p:nvSpPr>
        <p:spPr>
          <a:xfrm>
            <a:off x="4683759" y="4613275"/>
            <a:ext cx="396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(9.88b)</a:t>
            </a:r>
            <a:endParaRPr sz="1000">
              <a:latin typeface="Times New Roman"/>
              <a:cs typeface="Times New Roman"/>
            </a:endParaRPr>
          </a:p>
        </p:txBody>
      </p:sp>
      <p:sp>
        <p:nvSpPr>
          <p:cNvPr id="13" name="object 13"/>
          <p:cNvSpPr txBox="1"/>
          <p:nvPr/>
        </p:nvSpPr>
        <p:spPr>
          <a:xfrm>
            <a:off x="444500" y="5083175"/>
            <a:ext cx="156337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As the mixing is random,</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14" name="object 14"/>
          <p:cNvSpPr/>
          <p:nvPr/>
        </p:nvSpPr>
        <p:spPr>
          <a:xfrm>
            <a:off x="1331912" y="5435600"/>
            <a:ext cx="2390775" cy="161925"/>
          </a:xfrm>
          <a:prstGeom prst="rect">
            <a:avLst/>
          </a:prstGeom>
          <a:blipFill>
            <a:blip r:embed="rId6" cstate="print"/>
            <a:stretch>
              <a:fillRect/>
            </a:stretch>
          </a:blipFill>
        </p:spPr>
        <p:txBody>
          <a:bodyPr wrap="square" lIns="0" tIns="0" rIns="0" bIns="0" rtlCol="0"/>
          <a:lstStyle/>
          <a:p/>
        </p:txBody>
      </p:sp>
      <p:sp>
        <p:nvSpPr>
          <p:cNvPr id="15" name="object 15"/>
          <p:cNvSpPr txBox="1"/>
          <p:nvPr/>
        </p:nvSpPr>
        <p:spPr>
          <a:xfrm>
            <a:off x="444500" y="5800090"/>
            <a:ext cx="53721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p:txBody>
      </p:sp>
      <p:sp>
        <p:nvSpPr>
          <p:cNvPr id="16" name="object 16"/>
          <p:cNvSpPr/>
          <p:nvPr/>
        </p:nvSpPr>
        <p:spPr>
          <a:xfrm>
            <a:off x="1822450" y="6152515"/>
            <a:ext cx="1409700" cy="371475"/>
          </a:xfrm>
          <a:prstGeom prst="rect">
            <a:avLst/>
          </a:prstGeom>
          <a:blipFill>
            <a:blip r:embed="rId7" cstate="print"/>
            <a:stretch>
              <a:fillRect/>
            </a:stretch>
          </a:blipFill>
        </p:spPr>
        <p:txBody>
          <a:bodyPr wrap="square" lIns="0" tIns="0" rIns="0" bIns="0" rtlCol="0"/>
          <a:lstStyle/>
          <a:p/>
        </p:txBody>
      </p:sp>
      <p:sp>
        <p:nvSpPr>
          <p:cNvPr id="17" name="object 17"/>
          <p:cNvSpPr txBox="1"/>
          <p:nvPr/>
        </p:nvSpPr>
        <p:spPr>
          <a:xfrm>
            <a:off x="4721859" y="626999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(9.89)</a:t>
            </a:r>
            <a:endParaRPr sz="1000">
              <a:latin typeface="Times New Roman"/>
              <a:cs typeface="Times New Roman"/>
            </a:endParaRPr>
          </a:p>
        </p:txBody>
      </p:sp>
      <p:sp>
        <p:nvSpPr>
          <p:cNvPr id="18" name="object 18"/>
          <p:cNvSpPr txBox="1"/>
          <p:nvPr/>
        </p:nvSpPr>
        <p:spPr>
          <a:xfrm>
            <a:off x="444500" y="6739890"/>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But</a:t>
            </a:r>
            <a:endParaRPr sz="1000">
              <a:latin typeface="Times New Roman"/>
              <a:cs typeface="Times New Roman"/>
            </a:endParaRPr>
          </a:p>
        </p:txBody>
      </p:sp>
      <p:sp>
        <p:nvSpPr>
          <p:cNvPr id="19" name="object 19"/>
          <p:cNvSpPr/>
          <p:nvPr/>
        </p:nvSpPr>
        <p:spPr>
          <a:xfrm>
            <a:off x="1717675" y="7092315"/>
            <a:ext cx="1619250" cy="381000"/>
          </a:xfrm>
          <a:prstGeom prst="rect">
            <a:avLst/>
          </a:prstGeom>
          <a:blipFill>
            <a:blip r:embed="rId8" cstate="print"/>
            <a:stretch>
              <a:fillRect/>
            </a:stretch>
          </a:blipFill>
        </p:spPr>
        <p:txBody>
          <a:bodyPr wrap="square" lIns="0" tIns="0" rIns="0" bIns="0" rtlCol="0"/>
          <a:lstStyle/>
          <a:p/>
        </p:txBody>
      </p:sp>
      <p:sp>
        <p:nvSpPr>
          <p:cNvPr id="20" name="object 20"/>
          <p:cNvSpPr txBox="1"/>
          <p:nvPr/>
        </p:nvSpPr>
        <p:spPr>
          <a:xfrm>
            <a:off x="4721859" y="7209790"/>
            <a:ext cx="3327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(9.90)</a:t>
            </a:r>
            <a:endParaRPr sz="1000">
              <a:latin typeface="Times New Roman"/>
              <a:cs typeface="Times New Roman"/>
            </a:endParaRPr>
          </a:p>
        </p:txBody>
      </p:sp>
      <p:sp>
        <p:nvSpPr>
          <p:cNvPr id="21" name="object 21"/>
          <p:cNvSpPr txBox="1"/>
          <p:nvPr/>
        </p:nvSpPr>
        <p:spPr>
          <a:xfrm>
            <a:off x="444500" y="403225"/>
            <a:ext cx="2844800" cy="46291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294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4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nSpc>
                <a:spcPct val="100000"/>
              </a:lnSpc>
              <a:spcBef>
                <a:spcPts val="5"/>
              </a:spcBef>
            </a:pPr>
            <a:endParaRPr sz="900">
              <a:latin typeface="Times New Roman"/>
              <a:cs typeface="Times New Roman"/>
            </a:endParaRPr>
          </a:p>
          <a:p>
            <a:pPr marL="25400">
              <a:lnSpc>
                <a:spcPct val="100000"/>
              </a:lnSpc>
            </a:pPr>
            <a:r>
              <a:rPr dirty="0" sz="1000">
                <a:solidFill>
                  <a:srgbClr val="010202"/>
                </a:solidFill>
                <a:latin typeface="Times New Roman"/>
                <a:cs typeface="Times New Roman"/>
              </a:rPr>
              <a:t>and</a:t>
            </a:r>
            <a:r>
              <a:rPr dirty="0" sz="1000" spc="-5">
                <a:solidFill>
                  <a:srgbClr val="010202"/>
                </a:solidFill>
                <a:latin typeface="Times New Roman"/>
                <a:cs typeface="Times New Roman"/>
              </a:rPr>
              <a:t> </a:t>
            </a:r>
            <a:r>
              <a:rPr dirty="0" sz="1000">
                <a:solidFill>
                  <a:srgbClr val="010202"/>
                </a:solidFill>
                <a:latin typeface="Times New Roman"/>
                <a:cs typeface="Times New Roman"/>
              </a:rPr>
              <a:t>thus</a:t>
            </a:r>
            <a:endParaRPr sz="1000">
              <a:latin typeface="Times New Roman"/>
              <a:cs typeface="Times New Roman"/>
            </a:endParaRPr>
          </a:p>
        </p:txBody>
      </p:sp>
      <p:sp>
        <p:nvSpPr>
          <p:cNvPr id="22" name="object 22"/>
          <p:cNvSpPr/>
          <p:nvPr/>
        </p:nvSpPr>
        <p:spPr>
          <a:xfrm>
            <a:off x="1992312" y="857250"/>
            <a:ext cx="609600" cy="390525"/>
          </a:xfrm>
          <a:prstGeom prst="rect">
            <a:avLst/>
          </a:prstGeom>
          <a:blipFill>
            <a:blip r:embed="rId9" cstate="print"/>
            <a:stretch>
              <a:fillRect/>
            </a:stretch>
          </a:blipFill>
        </p:spPr>
        <p:txBody>
          <a:bodyPr wrap="square" lIns="0" tIns="0" rIns="0" bIns="0" rtlCol="0"/>
          <a:lstStyl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22437" y="1005205"/>
            <a:ext cx="1609725" cy="40005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06374" y="403223"/>
            <a:ext cx="4674235" cy="1781810"/>
          </a:xfrm>
          <a:prstGeom prst="rect">
            <a:avLst/>
          </a:prstGeom>
        </p:spPr>
        <p:txBody>
          <a:bodyPr wrap="square" lIns="0" tIns="12700" rIns="0" bIns="0" rtlCol="0" vert="horz">
            <a:spAutoFit/>
          </a:bodyPr>
          <a:lstStyle/>
          <a:p>
            <a:pPr algn="r" marR="43180">
              <a:lnSpc>
                <a:spcPct val="100000"/>
              </a:lnSpc>
              <a:spcBef>
                <a:spcPts val="100"/>
              </a:spcBef>
            </a:pPr>
            <a:r>
              <a:rPr dirty="0" sz="1000" i="1">
                <a:solidFill>
                  <a:srgbClr val="231F20"/>
                </a:solidFill>
                <a:latin typeface="Times New Roman"/>
                <a:cs typeface="Times New Roman"/>
              </a:rPr>
              <a:t>The Behavior of Solutions</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295</a:t>
            </a:r>
            <a:endParaRPr sz="1000">
              <a:latin typeface="Times New Roman"/>
              <a:cs typeface="Times New Roman"/>
            </a:endParaRPr>
          </a:p>
          <a:p>
            <a:pPr marL="50800">
              <a:lnSpc>
                <a:spcPct val="100000"/>
              </a:lnSpc>
              <a:spcBef>
                <a:spcPts val="765"/>
              </a:spcBef>
            </a:pPr>
            <a:r>
              <a:rPr dirty="0" sz="1000" spc="-5">
                <a:solidFill>
                  <a:srgbClr val="010202"/>
                </a:solidFill>
                <a:latin typeface="Times New Roman"/>
                <a:cs typeface="Times New Roman"/>
              </a:rPr>
              <a:t>comparison of which with Eq. (9.89) indicates</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31115">
              <a:lnSpc>
                <a:spcPct val="100000"/>
              </a:lnSpc>
            </a:pPr>
            <a:r>
              <a:rPr dirty="0" sz="1000">
                <a:solidFill>
                  <a:srgbClr val="010202"/>
                </a:solidFill>
                <a:latin typeface="Times New Roman"/>
                <a:cs typeface="Times New Roman"/>
              </a:rPr>
              <a:t>(9.91)</a:t>
            </a:r>
            <a:endParaRPr sz="1000">
              <a:latin typeface="Times New Roman"/>
              <a:cs typeface="Times New Roman"/>
            </a:endParaRPr>
          </a:p>
          <a:p>
            <a:pPr>
              <a:lnSpc>
                <a:spcPct val="100000"/>
              </a:lnSpc>
              <a:spcBef>
                <a:spcPts val="40"/>
              </a:spcBef>
            </a:pPr>
            <a:endParaRPr sz="1200">
              <a:latin typeface="Times New Roman"/>
              <a:cs typeface="Times New Roman"/>
            </a:endParaRPr>
          </a:p>
          <a:p>
            <a:pPr marL="50800" marR="43180">
              <a:lnSpc>
                <a:spcPct val="100000"/>
              </a:lnSpc>
            </a:pPr>
            <a:r>
              <a:rPr dirty="0" sz="1000">
                <a:solidFill>
                  <a:srgbClr val="010202"/>
                </a:solidFill>
                <a:latin typeface="Times New Roman"/>
                <a:cs typeface="Times New Roman"/>
              </a:rPr>
              <a:t>The value of </a:t>
            </a:r>
            <a:r>
              <a:rPr dirty="0" sz="1000" spc="-40">
                <a:solidFill>
                  <a:srgbClr val="010202"/>
                </a:solidFill>
                <a:latin typeface="Times New Roman"/>
                <a:cs typeface="Times New Roman"/>
              </a:rPr>
              <a:t>μ </a:t>
            </a:r>
            <a:r>
              <a:rPr dirty="0" sz="1000" spc="-5">
                <a:solidFill>
                  <a:srgbClr val="010202"/>
                </a:solidFill>
                <a:latin typeface="Times New Roman"/>
                <a:cs typeface="Times New Roman"/>
              </a:rPr>
              <a:t>thus depends on the value of </a:t>
            </a:r>
            <a:r>
              <a:rPr dirty="0" sz="1000" spc="50">
                <a:solidFill>
                  <a:srgbClr val="010202"/>
                </a:solidFill>
                <a:latin typeface="Times New Roman"/>
                <a:cs typeface="Times New Roman"/>
              </a:rPr>
              <a:t>fi, </a:t>
            </a:r>
            <a:r>
              <a:rPr dirty="0" sz="1000" spc="-5">
                <a:solidFill>
                  <a:srgbClr val="010202"/>
                </a:solidFill>
                <a:latin typeface="Times New Roman"/>
                <a:cs typeface="Times New Roman"/>
              </a:rPr>
              <a:t>which, in turn, is determined by the values  </a:t>
            </a:r>
            <a:r>
              <a:rPr dirty="0" sz="1000">
                <a:solidFill>
                  <a:srgbClr val="010202"/>
                </a:solidFill>
                <a:latin typeface="Times New Roman"/>
                <a:cs typeface="Times New Roman"/>
              </a:rPr>
              <a:t>of the bond </a:t>
            </a:r>
            <a:r>
              <a:rPr dirty="0" sz="1000" spc="-5">
                <a:solidFill>
                  <a:srgbClr val="010202"/>
                </a:solidFill>
                <a:latin typeface="Times New Roman"/>
                <a:cs typeface="Times New Roman"/>
              </a:rPr>
              <a:t>energies </a:t>
            </a:r>
            <a:r>
              <a:rPr dirty="0" sz="1000" i="1">
                <a:solidFill>
                  <a:srgbClr val="010202"/>
                </a:solidFill>
                <a:latin typeface="Times New Roman"/>
                <a:cs typeface="Times New Roman"/>
              </a:rPr>
              <a:t>E</a:t>
            </a:r>
            <a:r>
              <a:rPr dirty="0" baseline="-33333" sz="1125" i="1">
                <a:solidFill>
                  <a:srgbClr val="010202"/>
                </a:solidFill>
                <a:latin typeface="Times New Roman"/>
                <a:cs typeface="Times New Roman"/>
              </a:rPr>
              <a:t>AA</a:t>
            </a:r>
            <a:r>
              <a:rPr dirty="0" sz="1000" i="1">
                <a:solidFill>
                  <a:srgbClr val="010202"/>
                </a:solidFill>
                <a:latin typeface="Times New Roman"/>
                <a:cs typeface="Times New Roman"/>
              </a:rPr>
              <a:t>, </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BB</a:t>
            </a:r>
            <a:r>
              <a:rPr dirty="0" sz="1000" spc="5" i="1">
                <a:solidFill>
                  <a:srgbClr val="010202"/>
                </a:solidFill>
                <a:latin typeface="Times New Roman"/>
                <a:cs typeface="Times New Roman"/>
              </a:rPr>
              <a:t>,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AB</a:t>
            </a:r>
            <a:r>
              <a:rPr dirty="0" sz="1000" spc="5">
                <a:solidFill>
                  <a:srgbClr val="010202"/>
                </a:solidFill>
                <a:latin typeface="Times New Roman"/>
                <a:cs typeface="Times New Roman"/>
              </a:rPr>
              <a:t>. </a:t>
            </a:r>
            <a:r>
              <a:rPr dirty="0" sz="1000">
                <a:solidFill>
                  <a:srgbClr val="010202"/>
                </a:solidFill>
                <a:latin typeface="Times New Roman"/>
                <a:cs typeface="Times New Roman"/>
              </a:rPr>
              <a:t>If </a:t>
            </a:r>
            <a:r>
              <a:rPr dirty="0" sz="1000" spc="75">
                <a:solidFill>
                  <a:srgbClr val="010202"/>
                </a:solidFill>
                <a:latin typeface="Times New Roman"/>
                <a:cs typeface="Times New Roman"/>
              </a:rPr>
              <a:t>fi </a:t>
            </a:r>
            <a:r>
              <a:rPr dirty="0" sz="1000">
                <a:solidFill>
                  <a:srgbClr val="010202"/>
                </a:solidFill>
                <a:latin typeface="Times New Roman"/>
                <a:cs typeface="Times New Roman"/>
              </a:rPr>
              <a:t>is negative, then </a:t>
            </a:r>
            <a:r>
              <a:rPr dirty="0" sz="1000" spc="-10">
                <a:solidFill>
                  <a:srgbClr val="010202"/>
                </a:solidFill>
                <a:latin typeface="Times New Roman"/>
                <a:cs typeface="Times New Roman"/>
              </a:rPr>
              <a:t>μ</a:t>
            </a:r>
            <a:r>
              <a:rPr dirty="0" baseline="-33333" sz="1125" spc="-15" i="1">
                <a:solidFill>
                  <a:srgbClr val="010202"/>
                </a:solidFill>
                <a:latin typeface="Times New Roman"/>
                <a:cs typeface="Times New Roman"/>
              </a:rPr>
              <a:t>A</a:t>
            </a:r>
            <a:r>
              <a:rPr dirty="0" sz="1000" spc="-10">
                <a:solidFill>
                  <a:srgbClr val="010202"/>
                </a:solidFill>
                <a:latin typeface="Times New Roman"/>
                <a:cs typeface="Times New Roman"/>
              </a:rPr>
              <a:t>&lt;1, </a:t>
            </a:r>
            <a:r>
              <a:rPr dirty="0" sz="1000">
                <a:solidFill>
                  <a:srgbClr val="010202"/>
                </a:solidFill>
                <a:latin typeface="Times New Roman"/>
                <a:cs typeface="Times New Roman"/>
              </a:rPr>
              <a:t>and if </a:t>
            </a:r>
            <a:r>
              <a:rPr dirty="0" sz="1000" spc="75">
                <a:solidFill>
                  <a:srgbClr val="010202"/>
                </a:solidFill>
                <a:latin typeface="Times New Roman"/>
                <a:cs typeface="Times New Roman"/>
              </a:rPr>
              <a:t>fi </a:t>
            </a:r>
            <a:r>
              <a:rPr dirty="0" sz="1000" spc="195">
                <a:solidFill>
                  <a:srgbClr val="010202"/>
                </a:solidFill>
                <a:latin typeface="Times New Roman"/>
                <a:cs typeface="Times New Roman"/>
              </a:rPr>
              <a:t> </a:t>
            </a:r>
            <a:r>
              <a:rPr dirty="0" sz="1000" spc="-5">
                <a:solidFill>
                  <a:srgbClr val="010202"/>
                </a:solidFill>
                <a:latin typeface="Times New Roman"/>
                <a:cs typeface="Times New Roman"/>
              </a:rPr>
              <a:t>is positive,</a:t>
            </a:r>
            <a:endParaRPr sz="1000">
              <a:latin typeface="Times New Roman"/>
              <a:cs typeface="Times New Roman"/>
            </a:endParaRPr>
          </a:p>
          <a:p>
            <a:pPr marL="50800">
              <a:lnSpc>
                <a:spcPct val="100000"/>
              </a:lnSpc>
              <a:spcBef>
                <a:spcPts val="370"/>
              </a:spcBef>
            </a:pPr>
            <a:r>
              <a:rPr dirty="0" sz="1000">
                <a:solidFill>
                  <a:srgbClr val="010202"/>
                </a:solidFill>
                <a:latin typeface="Times New Roman"/>
                <a:cs typeface="Times New Roman"/>
              </a:rPr>
              <a:t>then</a:t>
            </a:r>
            <a:r>
              <a:rPr dirty="0" sz="1000" spc="-10">
                <a:solidFill>
                  <a:srgbClr val="010202"/>
                </a:solidFill>
                <a:latin typeface="Times New Roman"/>
                <a:cs typeface="Times New Roman"/>
              </a:rPr>
              <a:t> μ</a:t>
            </a:r>
            <a:r>
              <a:rPr dirty="0" baseline="-33333" sz="1125" spc="-15" i="1">
                <a:solidFill>
                  <a:srgbClr val="010202"/>
                </a:solidFill>
                <a:latin typeface="Times New Roman"/>
                <a:cs typeface="Times New Roman"/>
              </a:rPr>
              <a:t>A</a:t>
            </a:r>
            <a:r>
              <a:rPr dirty="0" sz="1000" spc="-10">
                <a:solidFill>
                  <a:srgbClr val="010202"/>
                </a:solidFill>
                <a:latin typeface="Times New Roman"/>
                <a:cs typeface="Times New Roman"/>
              </a:rPr>
              <a:t>&gt;1.</a:t>
            </a:r>
            <a:endParaRPr sz="1000">
              <a:latin typeface="Times New Roman"/>
              <a:cs typeface="Times New Roman"/>
            </a:endParaRPr>
          </a:p>
          <a:p>
            <a:pPr marL="177800">
              <a:lnSpc>
                <a:spcPct val="100000"/>
              </a:lnSpc>
              <a:spcBef>
                <a:spcPts val="375"/>
              </a:spcBef>
            </a:pPr>
            <a:r>
              <a:rPr dirty="0" sz="1000" spc="-10">
                <a:solidFill>
                  <a:srgbClr val="010202"/>
                </a:solidFill>
                <a:latin typeface="Times New Roman"/>
                <a:cs typeface="Times New Roman"/>
              </a:rPr>
              <a:t>Henry’s </a:t>
            </a:r>
            <a:r>
              <a:rPr dirty="0" sz="1000">
                <a:solidFill>
                  <a:srgbClr val="010202"/>
                </a:solidFill>
                <a:latin typeface="Times New Roman"/>
                <a:cs typeface="Times New Roman"/>
              </a:rPr>
              <a:t>law requires that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A</a:t>
            </a:r>
            <a:r>
              <a:rPr dirty="0" sz="1000" spc="-15" i="1">
                <a:solidFill>
                  <a:srgbClr val="010202"/>
                </a:solidFill>
                <a:latin typeface="Times New Roman"/>
                <a:cs typeface="Times New Roman"/>
              </a:rPr>
              <a:t>, </a:t>
            </a:r>
            <a:r>
              <a:rPr dirty="0" sz="1000">
                <a:solidFill>
                  <a:srgbClr val="010202"/>
                </a:solidFill>
                <a:latin typeface="Times New Roman"/>
                <a:cs typeface="Times New Roman"/>
              </a:rPr>
              <a:t>and hence ln </a:t>
            </a:r>
            <a:r>
              <a:rPr dirty="0" sz="1000" spc="-15">
                <a:solidFill>
                  <a:srgbClr val="010202"/>
                </a:solidFill>
                <a:latin typeface="Times New Roman"/>
                <a:cs typeface="Times New Roman"/>
              </a:rPr>
              <a:t>μ</a:t>
            </a:r>
            <a:r>
              <a:rPr dirty="0" baseline="-33333" sz="1125" spc="-22" i="1">
                <a:solidFill>
                  <a:srgbClr val="010202"/>
                </a:solidFill>
                <a:latin typeface="Times New Roman"/>
                <a:cs typeface="Times New Roman"/>
              </a:rPr>
              <a:t>A</a:t>
            </a:r>
            <a:r>
              <a:rPr dirty="0" sz="1000" spc="-15" i="1">
                <a:solidFill>
                  <a:srgbClr val="010202"/>
                </a:solidFill>
                <a:latin typeface="Times New Roman"/>
                <a:cs typeface="Times New Roman"/>
              </a:rPr>
              <a:t>, </a:t>
            </a:r>
            <a:r>
              <a:rPr dirty="0" sz="1000">
                <a:solidFill>
                  <a:srgbClr val="010202"/>
                </a:solidFill>
                <a:latin typeface="Times New Roman"/>
                <a:cs typeface="Times New Roman"/>
              </a:rPr>
              <a:t>approach a constant value as</a:t>
            </a:r>
            <a:r>
              <a:rPr dirty="0" sz="1000" spc="155">
                <a:solidFill>
                  <a:srgbClr val="010202"/>
                </a:solidFill>
                <a:latin typeface="Times New Roman"/>
                <a:cs typeface="Times New Roman"/>
              </a:rPr>
              <a:t>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a:t>
            </a:r>
            <a:endParaRPr baseline="-33333" sz="1125">
              <a:latin typeface="Times New Roman"/>
              <a:cs typeface="Times New Roman"/>
            </a:endParaRPr>
          </a:p>
        </p:txBody>
      </p:sp>
      <p:sp>
        <p:nvSpPr>
          <p:cNvPr id="4" name="object 4"/>
          <p:cNvSpPr txBox="1"/>
          <p:nvPr/>
        </p:nvSpPr>
        <p:spPr>
          <a:xfrm>
            <a:off x="419100" y="2244674"/>
            <a:ext cx="2166620"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approaches </a:t>
            </a:r>
            <a:r>
              <a:rPr dirty="0" sz="1000" spc="-15">
                <a:solidFill>
                  <a:srgbClr val="010202"/>
                </a:solidFill>
                <a:latin typeface="Times New Roman"/>
                <a:cs typeface="Times New Roman"/>
              </a:rPr>
              <a:t>unity. </a:t>
            </a:r>
            <a:r>
              <a:rPr dirty="0" sz="1000">
                <a:solidFill>
                  <a:srgbClr val="010202"/>
                </a:solidFill>
                <a:latin typeface="Times New Roman"/>
                <a:cs typeface="Times New Roman"/>
              </a:rPr>
              <a:t>Thus, as </a:t>
            </a:r>
            <a:r>
              <a:rPr dirty="0" sz="1000" spc="5" i="1">
                <a:solidFill>
                  <a:srgbClr val="010202"/>
                </a:solidFill>
                <a:latin typeface="Times New Roman"/>
                <a:cs typeface="Times New Roman"/>
              </a:rPr>
              <a:t>X</a:t>
            </a:r>
            <a:r>
              <a:rPr dirty="0" baseline="-33333" sz="1125" spc="7" i="1">
                <a:solidFill>
                  <a:srgbClr val="010202"/>
                </a:solidFill>
                <a:latin typeface="Times New Roman"/>
                <a:cs typeface="Times New Roman"/>
              </a:rPr>
              <a:t>B </a:t>
            </a:r>
            <a:r>
              <a:rPr dirty="0" sz="1000" spc="-5">
                <a:solidFill>
                  <a:srgbClr val="010202"/>
                </a:solidFill>
                <a:latin typeface="Times New Roman"/>
                <a:cs typeface="Times New Roman"/>
              </a:rPr>
              <a:t>→ </a:t>
            </a:r>
            <a:r>
              <a:rPr dirty="0" sz="1000">
                <a:solidFill>
                  <a:srgbClr val="010202"/>
                </a:solidFill>
                <a:latin typeface="Times New Roman"/>
                <a:cs typeface="Times New Roman"/>
              </a:rPr>
              <a:t>1,</a:t>
            </a:r>
            <a:r>
              <a:rPr dirty="0" sz="1000" spc="105">
                <a:solidFill>
                  <a:srgbClr val="010202"/>
                </a:solidFill>
                <a:latin typeface="Times New Roman"/>
                <a:cs typeface="Times New Roman"/>
              </a:rPr>
              <a:t> </a:t>
            </a:r>
            <a:r>
              <a:rPr dirty="0" sz="1000">
                <a:solidFill>
                  <a:srgbClr val="010202"/>
                </a:solidFill>
                <a:latin typeface="Times New Roman"/>
                <a:cs typeface="Times New Roman"/>
              </a:rPr>
              <a:t>ln</a:t>
            </a:r>
            <a:endParaRPr sz="1000">
              <a:latin typeface="Times New Roman"/>
              <a:cs typeface="Times New Roman"/>
            </a:endParaRPr>
          </a:p>
        </p:txBody>
      </p:sp>
      <p:sp>
        <p:nvSpPr>
          <p:cNvPr id="5" name="object 5"/>
          <p:cNvSpPr/>
          <p:nvPr/>
        </p:nvSpPr>
        <p:spPr>
          <a:xfrm>
            <a:off x="2592234" y="2297836"/>
            <a:ext cx="1085837" cy="1333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3670668" y="2275609"/>
            <a:ext cx="136652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 </a:t>
            </a:r>
            <a:r>
              <a:rPr dirty="0" sz="1000" spc="-5">
                <a:solidFill>
                  <a:srgbClr val="010202"/>
                </a:solidFill>
                <a:latin typeface="Times New Roman"/>
                <a:cs typeface="Times New Roman"/>
              </a:rPr>
              <a:t>with this limiting</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value</a:t>
            </a:r>
            <a:endParaRPr sz="1000">
              <a:latin typeface="Times New Roman"/>
              <a:cs typeface="Times New Roman"/>
            </a:endParaRPr>
          </a:p>
        </p:txBody>
      </p:sp>
      <p:sp>
        <p:nvSpPr>
          <p:cNvPr id="7" name="object 7"/>
          <p:cNvSpPr txBox="1"/>
          <p:nvPr/>
        </p:nvSpPr>
        <p:spPr>
          <a:xfrm>
            <a:off x="414896" y="2475127"/>
            <a:ext cx="4678045" cy="4857750"/>
          </a:xfrm>
          <a:prstGeom prst="rect">
            <a:avLst/>
          </a:prstGeom>
        </p:spPr>
        <p:txBody>
          <a:bodyPr wrap="square" lIns="0" tIns="12700" rIns="0" bIns="0" rtlCol="0" vert="horz">
            <a:spAutoFit/>
          </a:bodyPr>
          <a:lstStyle/>
          <a:p>
            <a:pPr algn="just" marL="38100" marR="58419">
              <a:lnSpc>
                <a:spcPct val="100000"/>
              </a:lnSpc>
              <a:spcBef>
                <a:spcPts val="100"/>
              </a:spcBef>
            </a:pPr>
            <a:r>
              <a:rPr dirty="0" sz="1000" spc="-5">
                <a:solidFill>
                  <a:srgbClr val="010202"/>
                </a:solidFill>
                <a:latin typeface="Times New Roman"/>
                <a:cs typeface="Times New Roman"/>
              </a:rPr>
              <a:t>being approached </a:t>
            </a:r>
            <a:r>
              <a:rPr dirty="0" sz="1000" spc="-10">
                <a:solidFill>
                  <a:srgbClr val="010202"/>
                </a:solidFill>
                <a:latin typeface="Times New Roman"/>
                <a:cs typeface="Times New Roman"/>
              </a:rPr>
              <a:t>asymptotically. </a:t>
            </a: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in view of the relationship between </a:t>
            </a:r>
            <a:r>
              <a:rPr dirty="0" sz="1000" spc="-15">
                <a:solidFill>
                  <a:srgbClr val="010202"/>
                </a:solidFill>
                <a:latin typeface="Times New Roman"/>
                <a:cs typeface="Times New Roman"/>
              </a:rPr>
              <a:t>Henry’s  </a:t>
            </a:r>
            <a:r>
              <a:rPr dirty="0" sz="1000">
                <a:solidFill>
                  <a:srgbClr val="010202"/>
                </a:solidFill>
                <a:latin typeface="Times New Roman"/>
                <a:cs typeface="Times New Roman"/>
              </a:rPr>
              <a:t>and </a:t>
            </a:r>
            <a:r>
              <a:rPr dirty="0" sz="1000" spc="-10">
                <a:solidFill>
                  <a:srgbClr val="010202"/>
                </a:solidFill>
                <a:latin typeface="Times New Roman"/>
                <a:cs typeface="Times New Roman"/>
              </a:rPr>
              <a:t>Raoult’s </a:t>
            </a:r>
            <a:r>
              <a:rPr dirty="0" sz="1000">
                <a:solidFill>
                  <a:srgbClr val="010202"/>
                </a:solidFill>
                <a:latin typeface="Times New Roman"/>
                <a:cs typeface="Times New Roman"/>
              </a:rPr>
              <a:t>laws, </a:t>
            </a:r>
            <a:r>
              <a:rPr dirty="0" sz="1000" spc="-10">
                <a:solidFill>
                  <a:srgbClr val="010202"/>
                </a:solidFill>
                <a:latin typeface="Times New Roman"/>
                <a:cs typeface="Times New Roman"/>
              </a:rPr>
              <a:t>Raoult’s </a:t>
            </a:r>
            <a:r>
              <a:rPr dirty="0" sz="1000">
                <a:solidFill>
                  <a:srgbClr val="010202"/>
                </a:solidFill>
                <a:latin typeface="Times New Roman"/>
                <a:cs typeface="Times New Roman"/>
              </a:rPr>
              <a:t>law is approached asymptotically by the component </a:t>
            </a:r>
            <a:r>
              <a:rPr dirty="0" sz="1000" i="1">
                <a:solidFill>
                  <a:srgbClr val="010202"/>
                </a:solidFill>
                <a:latin typeface="Times New Roman"/>
                <a:cs typeface="Times New Roman"/>
              </a:rPr>
              <a:t>i </a:t>
            </a:r>
            <a:r>
              <a:rPr dirty="0" sz="1000">
                <a:solidFill>
                  <a:srgbClr val="010202"/>
                </a:solidFill>
                <a:latin typeface="Times New Roman"/>
                <a:cs typeface="Times New Roman"/>
              </a:rPr>
              <a:t>as  </a:t>
            </a:r>
            <a:r>
              <a:rPr dirty="0" sz="1000" i="1">
                <a:solidFill>
                  <a:srgbClr val="010202"/>
                </a:solidFill>
                <a:latin typeface="Times New Roman"/>
                <a:cs typeface="Times New Roman"/>
              </a:rPr>
              <a:t>X</a:t>
            </a:r>
            <a:r>
              <a:rPr dirty="0" baseline="-33333" sz="1125" i="1">
                <a:solidFill>
                  <a:srgbClr val="010202"/>
                </a:solidFill>
                <a:latin typeface="Times New Roman"/>
                <a:cs typeface="Times New Roman"/>
              </a:rPr>
              <a:t>i</a:t>
            </a:r>
            <a:r>
              <a:rPr dirty="0" baseline="-33333" sz="1125" spc="30" i="1">
                <a:solidFill>
                  <a:srgbClr val="010202"/>
                </a:solidFill>
                <a:latin typeface="Times New Roman"/>
                <a:cs typeface="Times New Roman"/>
              </a:rPr>
              <a:t> </a:t>
            </a:r>
            <a:r>
              <a:rPr dirty="0" sz="1000" spc="10">
                <a:solidFill>
                  <a:srgbClr val="010202"/>
                </a:solidFill>
                <a:latin typeface="Times New Roman"/>
                <a:cs typeface="Times New Roman"/>
              </a:rPr>
              <a:t>→1.</a:t>
            </a:r>
            <a:endParaRPr sz="1000">
              <a:latin typeface="Times New Roman"/>
              <a:cs typeface="Times New Roman"/>
            </a:endParaRPr>
          </a:p>
          <a:p>
            <a:pPr algn="just" marL="172085">
              <a:lnSpc>
                <a:spcPct val="100000"/>
              </a:lnSpc>
              <a:spcBef>
                <a:spcPts val="370"/>
              </a:spcBef>
            </a:pPr>
            <a:r>
              <a:rPr dirty="0" sz="1000">
                <a:solidFill>
                  <a:srgbClr val="010202"/>
                </a:solidFill>
                <a:latin typeface="Times New Roman"/>
                <a:cs typeface="Times New Roman"/>
              </a:rPr>
              <a:t>The applicability of the statistical model to real solutions decreases as the magnitude</a:t>
            </a:r>
            <a:r>
              <a:rPr dirty="0" sz="1000" spc="-95">
                <a:solidFill>
                  <a:srgbClr val="010202"/>
                </a:solidFill>
                <a:latin typeface="Times New Roman"/>
                <a:cs typeface="Times New Roman"/>
              </a:rPr>
              <a:t> </a:t>
            </a:r>
            <a:r>
              <a:rPr dirty="0" sz="1000">
                <a:solidFill>
                  <a:srgbClr val="010202"/>
                </a:solidFill>
                <a:latin typeface="Times New Roman"/>
                <a:cs typeface="Times New Roman"/>
              </a:rPr>
              <a:t>of</a:t>
            </a:r>
            <a:endParaRPr sz="1000">
              <a:latin typeface="Times New Roman"/>
              <a:cs typeface="Times New Roman"/>
            </a:endParaRPr>
          </a:p>
          <a:p>
            <a:pPr algn="just" marL="50165" marR="30480">
              <a:lnSpc>
                <a:spcPct val="100000"/>
              </a:lnSpc>
              <a:spcBef>
                <a:spcPts val="204"/>
              </a:spcBef>
            </a:pPr>
            <a:r>
              <a:rPr dirty="0" sz="1000" spc="75">
                <a:solidFill>
                  <a:srgbClr val="010202"/>
                </a:solidFill>
                <a:latin typeface="Times New Roman"/>
                <a:cs typeface="Times New Roman"/>
              </a:rPr>
              <a:t>fi </a:t>
            </a:r>
            <a:r>
              <a:rPr dirty="0" sz="1000" spc="-25">
                <a:solidFill>
                  <a:srgbClr val="010202"/>
                </a:solidFill>
                <a:latin typeface="Times New Roman"/>
                <a:cs typeface="Times New Roman"/>
              </a:rPr>
              <a:t>increases, </a:t>
            </a:r>
            <a:r>
              <a:rPr dirty="0" sz="1000" spc="-20">
                <a:solidFill>
                  <a:srgbClr val="010202"/>
                </a:solidFill>
                <a:latin typeface="Times New Roman"/>
                <a:cs typeface="Times New Roman"/>
              </a:rPr>
              <a:t>i.e., </a:t>
            </a:r>
            <a:r>
              <a:rPr dirty="0" sz="1000" spc="-15">
                <a:solidFill>
                  <a:srgbClr val="010202"/>
                </a:solidFill>
                <a:latin typeface="Times New Roman"/>
                <a:cs typeface="Times New Roman"/>
              </a:rPr>
              <a:t>if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magnitude </a:t>
            </a:r>
            <a:r>
              <a:rPr dirty="0" sz="1000" spc="-15">
                <a:solidFill>
                  <a:srgbClr val="010202"/>
                </a:solidFill>
                <a:latin typeface="Times New Roman"/>
                <a:cs typeface="Times New Roman"/>
              </a:rPr>
              <a:t>of </a:t>
            </a:r>
            <a:r>
              <a:rPr dirty="0" sz="1000" spc="-10" i="1">
                <a:solidFill>
                  <a:srgbClr val="010202"/>
                </a:solidFill>
                <a:latin typeface="Times New Roman"/>
                <a:cs typeface="Times New Roman"/>
              </a:rPr>
              <a:t>E</a:t>
            </a:r>
            <a:r>
              <a:rPr dirty="0" baseline="-33333" sz="1125" spc="-15" i="1">
                <a:solidFill>
                  <a:srgbClr val="010202"/>
                </a:solidFill>
                <a:latin typeface="Times New Roman"/>
                <a:cs typeface="Times New Roman"/>
              </a:rPr>
              <a:t>AB </a:t>
            </a:r>
            <a:r>
              <a:rPr dirty="0" sz="1000" spc="-15">
                <a:solidFill>
                  <a:srgbClr val="010202"/>
                </a:solidFill>
                <a:latin typeface="Times New Roman"/>
                <a:cs typeface="Times New Roman"/>
              </a:rPr>
              <a:t>is </a:t>
            </a:r>
            <a:r>
              <a:rPr dirty="0" sz="1000" spc="-25">
                <a:solidFill>
                  <a:srgbClr val="010202"/>
                </a:solidFill>
                <a:latin typeface="Times New Roman"/>
                <a:cs typeface="Times New Roman"/>
              </a:rPr>
              <a:t>significantly greater </a:t>
            </a:r>
            <a:r>
              <a:rPr dirty="0" sz="1000" spc="-15">
                <a:solidFill>
                  <a:srgbClr val="010202"/>
                </a:solidFill>
                <a:latin typeface="Times New Roman"/>
                <a:cs typeface="Times New Roman"/>
              </a:rPr>
              <a:t>or </a:t>
            </a:r>
            <a:r>
              <a:rPr dirty="0" sz="1000" spc="-20">
                <a:solidFill>
                  <a:srgbClr val="010202"/>
                </a:solidFill>
                <a:latin typeface="Times New Roman"/>
                <a:cs typeface="Times New Roman"/>
              </a:rPr>
              <a:t>less than the </a:t>
            </a:r>
            <a:r>
              <a:rPr dirty="0" sz="1000" spc="-25">
                <a:solidFill>
                  <a:srgbClr val="010202"/>
                </a:solidFill>
                <a:latin typeface="Times New Roman"/>
                <a:cs typeface="Times New Roman"/>
              </a:rPr>
              <a:t>average </a:t>
            </a:r>
            <a:r>
              <a:rPr dirty="0" sz="1000" spc="-15">
                <a:solidFill>
                  <a:srgbClr val="010202"/>
                </a:solidFill>
                <a:latin typeface="Times New Roman"/>
                <a:cs typeface="Times New Roman"/>
              </a:rPr>
              <a:t>of </a:t>
            </a:r>
            <a:r>
              <a:rPr dirty="0" sz="1000" spc="-15" i="1">
                <a:solidFill>
                  <a:srgbClr val="010202"/>
                </a:solidFill>
                <a:latin typeface="Times New Roman"/>
                <a:cs typeface="Times New Roman"/>
              </a:rPr>
              <a:t>E</a:t>
            </a:r>
            <a:r>
              <a:rPr dirty="0" baseline="-33333" sz="1125" spc="-22" i="1">
                <a:solidFill>
                  <a:srgbClr val="010202"/>
                </a:solidFill>
                <a:latin typeface="Times New Roman"/>
                <a:cs typeface="Times New Roman"/>
              </a:rPr>
              <a:t>AA  </a:t>
            </a:r>
            <a:r>
              <a:rPr dirty="0" sz="1000" spc="-15">
                <a:solidFill>
                  <a:srgbClr val="010202"/>
                </a:solidFill>
                <a:latin typeface="Times New Roman"/>
                <a:cs typeface="Times New Roman"/>
              </a:rPr>
              <a:t>and </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BB </a:t>
            </a:r>
            <a:r>
              <a:rPr dirty="0" sz="1000" spc="-15">
                <a:solidFill>
                  <a:srgbClr val="010202"/>
                </a:solidFill>
                <a:latin typeface="Times New Roman"/>
                <a:cs typeface="Times New Roman"/>
              </a:rPr>
              <a:t>then </a:t>
            </a:r>
            <a:r>
              <a:rPr dirty="0" sz="1000" spc="-20">
                <a:solidFill>
                  <a:srgbClr val="010202"/>
                </a:solidFill>
                <a:latin typeface="Times New Roman"/>
                <a:cs typeface="Times New Roman"/>
              </a:rPr>
              <a:t>random mixing </a:t>
            </a:r>
            <a:r>
              <a:rPr dirty="0" sz="1000" spc="-10">
                <a:solidFill>
                  <a:srgbClr val="010202"/>
                </a:solidFill>
                <a:latin typeface="Times New Roman"/>
                <a:cs typeface="Times New Roman"/>
              </a:rPr>
              <a:t>of </a:t>
            </a:r>
            <a:r>
              <a:rPr dirty="0" sz="1000" spc="-15">
                <a:solidFill>
                  <a:srgbClr val="010202"/>
                </a:solidFill>
                <a:latin typeface="Times New Roman"/>
                <a:cs typeface="Times New Roman"/>
              </a:rPr>
              <a:t>the </a:t>
            </a:r>
            <a:r>
              <a:rPr dirty="0" sz="1000" i="1">
                <a:solidFill>
                  <a:srgbClr val="010202"/>
                </a:solidFill>
                <a:latin typeface="Times New Roman"/>
                <a:cs typeface="Times New Roman"/>
              </a:rPr>
              <a:t>A </a:t>
            </a:r>
            <a:r>
              <a:rPr dirty="0" sz="1000" spc="-15">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spc="-20">
                <a:solidFill>
                  <a:srgbClr val="010202"/>
                </a:solidFill>
                <a:latin typeface="Times New Roman"/>
                <a:cs typeface="Times New Roman"/>
              </a:rPr>
              <a:t>atoms cannot </a:t>
            </a:r>
            <a:r>
              <a:rPr dirty="0" sz="1000" spc="-10">
                <a:solidFill>
                  <a:srgbClr val="010202"/>
                </a:solidFill>
                <a:latin typeface="Times New Roman"/>
                <a:cs typeface="Times New Roman"/>
              </a:rPr>
              <a:t>be </a:t>
            </a:r>
            <a:r>
              <a:rPr dirty="0" sz="1000" spc="-20">
                <a:solidFill>
                  <a:srgbClr val="010202"/>
                </a:solidFill>
                <a:latin typeface="Times New Roman"/>
                <a:cs typeface="Times New Roman"/>
              </a:rPr>
              <a:t>assumed. </a:t>
            </a:r>
            <a:r>
              <a:rPr dirty="0" sz="1000" spc="-15">
                <a:solidFill>
                  <a:srgbClr val="010202"/>
                </a:solidFill>
                <a:latin typeface="Times New Roman"/>
                <a:cs typeface="Times New Roman"/>
              </a:rPr>
              <a:t>The </a:t>
            </a:r>
            <a:r>
              <a:rPr dirty="0" sz="1000" spc="-20">
                <a:solidFill>
                  <a:srgbClr val="010202"/>
                </a:solidFill>
                <a:latin typeface="Times New Roman"/>
                <a:cs typeface="Times New Roman"/>
              </a:rPr>
              <a:t>equilibrium  </a:t>
            </a:r>
            <a:r>
              <a:rPr dirty="0" sz="1000" spc="-25">
                <a:solidFill>
                  <a:srgbClr val="010202"/>
                </a:solidFill>
                <a:latin typeface="Times New Roman"/>
                <a:cs typeface="Times New Roman"/>
              </a:rPr>
              <a:t>configuration </a:t>
            </a:r>
            <a:r>
              <a:rPr dirty="0" sz="1000" spc="-15">
                <a:solidFill>
                  <a:srgbClr val="010202"/>
                </a:solidFill>
                <a:latin typeface="Times New Roman"/>
                <a:cs typeface="Times New Roman"/>
              </a:rPr>
              <a:t>of </a:t>
            </a:r>
            <a:r>
              <a:rPr dirty="0" sz="1000">
                <a:solidFill>
                  <a:srgbClr val="010202"/>
                </a:solidFill>
                <a:latin typeface="Times New Roman"/>
                <a:cs typeface="Times New Roman"/>
              </a:rPr>
              <a:t>a </a:t>
            </a:r>
            <a:r>
              <a:rPr dirty="0" sz="1000" spc="-25">
                <a:solidFill>
                  <a:srgbClr val="010202"/>
                </a:solidFill>
                <a:latin typeface="Times New Roman"/>
                <a:cs typeface="Times New Roman"/>
              </a:rPr>
              <a:t>solution </a:t>
            </a:r>
            <a:r>
              <a:rPr dirty="0" sz="1000" spc="-15">
                <a:solidFill>
                  <a:srgbClr val="010202"/>
                </a:solidFill>
                <a:latin typeface="Times New Roman"/>
                <a:cs typeface="Times New Roman"/>
              </a:rPr>
              <a:t>at </a:t>
            </a:r>
            <a:r>
              <a:rPr dirty="0" sz="1000" spc="-25">
                <a:solidFill>
                  <a:srgbClr val="010202"/>
                </a:solidFill>
                <a:latin typeface="Times New Roman"/>
                <a:cs typeface="Times New Roman"/>
              </a:rPr>
              <a:t>constant </a:t>
            </a:r>
            <a:r>
              <a:rPr dirty="0" sz="1000" spc="-5" i="1">
                <a:solidFill>
                  <a:srgbClr val="010202"/>
                </a:solidFill>
                <a:latin typeface="Times New Roman"/>
                <a:cs typeface="Times New Roman"/>
              </a:rPr>
              <a:t>T </a:t>
            </a:r>
            <a:r>
              <a:rPr dirty="0" sz="1000" spc="-20">
                <a:solidFill>
                  <a:srgbClr val="010202"/>
                </a:solidFill>
                <a:latin typeface="Times New Roman"/>
                <a:cs typeface="Times New Roman"/>
              </a:rPr>
              <a:t>and </a:t>
            </a:r>
            <a:r>
              <a:rPr dirty="0" sz="1000" i="1">
                <a:solidFill>
                  <a:srgbClr val="010202"/>
                </a:solidFill>
                <a:latin typeface="Times New Roman"/>
                <a:cs typeface="Times New Roman"/>
              </a:rPr>
              <a:t>P </a:t>
            </a:r>
            <a:r>
              <a:rPr dirty="0" sz="1000" spc="-15">
                <a:solidFill>
                  <a:srgbClr val="010202"/>
                </a:solidFill>
                <a:latin typeface="Times New Roman"/>
                <a:cs typeface="Times New Roman"/>
              </a:rPr>
              <a:t>is </a:t>
            </a:r>
            <a:r>
              <a:rPr dirty="0" sz="1000" spc="-20">
                <a:solidFill>
                  <a:srgbClr val="010202"/>
                </a:solidFill>
                <a:latin typeface="Times New Roman"/>
                <a:cs typeface="Times New Roman"/>
              </a:rPr>
              <a:t>that which </a:t>
            </a:r>
            <a:r>
              <a:rPr dirty="0" sz="1000" spc="-25">
                <a:solidFill>
                  <a:srgbClr val="010202"/>
                </a:solidFill>
                <a:latin typeface="Times New Roman"/>
                <a:cs typeface="Times New Roman"/>
              </a:rPr>
              <a:t>minimizes </a:t>
            </a:r>
            <a:r>
              <a:rPr dirty="0" sz="1000" spc="-20">
                <a:solidFill>
                  <a:srgbClr val="010202"/>
                </a:solidFill>
                <a:latin typeface="Times New Roman"/>
                <a:cs typeface="Times New Roman"/>
              </a:rPr>
              <a:t>the Gibbs free </a:t>
            </a:r>
            <a:r>
              <a:rPr dirty="0" sz="1000" spc="-25">
                <a:solidFill>
                  <a:srgbClr val="010202"/>
                </a:solidFill>
                <a:latin typeface="Times New Roman"/>
                <a:cs typeface="Times New Roman"/>
              </a:rPr>
              <a:t>energy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where </a:t>
            </a:r>
            <a:r>
              <a:rPr dirty="0" sz="1000" spc="5" i="1">
                <a:solidFill>
                  <a:srgbClr val="010202"/>
                </a:solidFill>
                <a:latin typeface="Times New Roman"/>
                <a:cs typeface="Times New Roman"/>
              </a:rPr>
              <a:t>G</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H</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TS </a:t>
            </a:r>
            <a:r>
              <a:rPr dirty="0" sz="1000">
                <a:solidFill>
                  <a:srgbClr val="010202"/>
                </a:solidFill>
                <a:latin typeface="Times New Roman"/>
                <a:cs typeface="Times New Roman"/>
              </a:rPr>
              <a:t>is measured relative to the unmixed components. </a:t>
            </a:r>
            <a:r>
              <a:rPr dirty="0" sz="1000" spc="-5">
                <a:solidFill>
                  <a:srgbClr val="010202"/>
                </a:solidFill>
                <a:latin typeface="Times New Roman"/>
                <a:cs typeface="Times New Roman"/>
              </a:rPr>
              <a:t>As </a:t>
            </a:r>
            <a:r>
              <a:rPr dirty="0" sz="1000">
                <a:solidFill>
                  <a:srgbClr val="010202"/>
                </a:solidFill>
                <a:latin typeface="Times New Roman"/>
                <a:cs typeface="Times New Roman"/>
              </a:rPr>
              <a:t>has been seen,  minimization of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occurs as a compromise between minimization of </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and maximization  </a:t>
            </a:r>
            <a:r>
              <a:rPr dirty="0" sz="1000" spc="-5">
                <a:solidFill>
                  <a:srgbClr val="010202"/>
                </a:solidFill>
                <a:latin typeface="Times New Roman"/>
                <a:cs typeface="Times New Roman"/>
              </a:rPr>
              <a:t>of </a:t>
            </a:r>
            <a:r>
              <a:rPr dirty="0" sz="1000" spc="-5" i="1">
                <a:solidFill>
                  <a:srgbClr val="010202"/>
                </a:solidFill>
                <a:latin typeface="Times New Roman"/>
                <a:cs typeface="Times New Roman"/>
              </a:rPr>
              <a:t>S</a:t>
            </a:r>
            <a:r>
              <a:rPr dirty="0" sz="1000" spc="-5">
                <a:solidFill>
                  <a:srgbClr val="010202"/>
                </a:solidFill>
                <a:latin typeface="Times New Roman"/>
                <a:cs typeface="Times New Roman"/>
              </a:rPr>
              <a:t>. If |</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AB</a:t>
            </a:r>
            <a:r>
              <a:rPr dirty="0" sz="1000" spc="-5">
                <a:solidFill>
                  <a:srgbClr val="010202"/>
                </a:solidFill>
                <a:latin typeface="Times New Roman"/>
                <a:cs typeface="Times New Roman"/>
              </a:rPr>
              <a:t>|&gt;|1/2(</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AA</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E</a:t>
            </a:r>
            <a:r>
              <a:rPr dirty="0" baseline="-33333" sz="1125" spc="-7" i="1">
                <a:solidFill>
                  <a:srgbClr val="010202"/>
                </a:solidFill>
                <a:latin typeface="Times New Roman"/>
                <a:cs typeface="Times New Roman"/>
              </a:rPr>
              <a:t>BB</a:t>
            </a:r>
            <a:r>
              <a:rPr dirty="0" sz="1000" spc="-5">
                <a:solidFill>
                  <a:srgbClr val="010202"/>
                </a:solidFill>
                <a:latin typeface="Times New Roman"/>
                <a:cs typeface="Times New Roman"/>
              </a:rPr>
              <a:t>)| then minimization of </a:t>
            </a:r>
            <a:r>
              <a:rPr dirty="0" sz="1000" spc="-5" i="1">
                <a:solidFill>
                  <a:srgbClr val="010202"/>
                </a:solidFill>
                <a:latin typeface="Times New Roman"/>
                <a:cs typeface="Times New Roman"/>
              </a:rPr>
              <a:t>H </a:t>
            </a:r>
            <a:r>
              <a:rPr dirty="0" sz="1000" spc="-5">
                <a:solidFill>
                  <a:srgbClr val="010202"/>
                </a:solidFill>
                <a:latin typeface="Times New Roman"/>
                <a:cs typeface="Times New Roman"/>
              </a:rPr>
              <a:t>corresponds to maximization of the  </a:t>
            </a:r>
            <a:r>
              <a:rPr dirty="0" sz="1000" spc="-25">
                <a:solidFill>
                  <a:srgbClr val="010202"/>
                </a:solidFill>
                <a:latin typeface="Times New Roman"/>
                <a:cs typeface="Times New Roman"/>
              </a:rPr>
              <a:t>number</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spc="-20" i="1">
                <a:solidFill>
                  <a:srgbClr val="010202"/>
                </a:solidFill>
                <a:latin typeface="Times New Roman"/>
                <a:cs typeface="Times New Roman"/>
              </a:rPr>
              <a:t>A–B</a:t>
            </a:r>
            <a:r>
              <a:rPr dirty="0" sz="1000" spc="-55" i="1">
                <a:solidFill>
                  <a:srgbClr val="010202"/>
                </a:solidFill>
                <a:latin typeface="Times New Roman"/>
                <a:cs typeface="Times New Roman"/>
              </a:rPr>
              <a:t> </a:t>
            </a:r>
            <a:r>
              <a:rPr dirty="0" sz="1000" spc="-20">
                <a:solidFill>
                  <a:srgbClr val="010202"/>
                </a:solidFill>
                <a:latin typeface="Times New Roman"/>
                <a:cs typeface="Times New Roman"/>
              </a:rPr>
              <a:t>pairs</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(complete</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ordering</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25">
                <a:solidFill>
                  <a:srgbClr val="010202"/>
                </a:solidFill>
                <a:latin typeface="Times New Roman"/>
                <a:cs typeface="Times New Roman"/>
              </a:rPr>
              <a:t>solution).</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On</a:t>
            </a:r>
            <a:r>
              <a:rPr dirty="0" sz="1000" spc="-60">
                <a:solidFill>
                  <a:srgbClr val="010202"/>
                </a:solidFill>
                <a:latin typeface="Times New Roman"/>
                <a:cs typeface="Times New Roman"/>
              </a:rPr>
              <a:t> </a:t>
            </a:r>
            <a:r>
              <a:rPr dirty="0" sz="1000" spc="-2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20">
                <a:solidFill>
                  <a:srgbClr val="010202"/>
                </a:solidFill>
                <a:latin typeface="Times New Roman"/>
                <a:cs typeface="Times New Roman"/>
              </a:rPr>
              <a:t>other</a:t>
            </a:r>
            <a:r>
              <a:rPr dirty="0" sz="1000" spc="30">
                <a:solidFill>
                  <a:srgbClr val="010202"/>
                </a:solidFill>
                <a:latin typeface="Times New Roman"/>
                <a:cs typeface="Times New Roman"/>
              </a:rPr>
              <a:t> </a:t>
            </a:r>
            <a:r>
              <a:rPr dirty="0" sz="1000" spc="-20">
                <a:solidFill>
                  <a:srgbClr val="010202"/>
                </a:solidFill>
                <a:latin typeface="Times New Roman"/>
                <a:cs typeface="Times New Roman"/>
              </a:rPr>
              <a:t>hand,</a:t>
            </a:r>
            <a:r>
              <a:rPr dirty="0" sz="1000" spc="25">
                <a:solidFill>
                  <a:srgbClr val="010202"/>
                </a:solidFill>
                <a:latin typeface="Times New Roman"/>
                <a:cs typeface="Times New Roman"/>
              </a:rPr>
              <a:t> </a:t>
            </a:r>
            <a:r>
              <a:rPr dirty="0" sz="1000" spc="-25">
                <a:solidFill>
                  <a:srgbClr val="010202"/>
                </a:solidFill>
                <a:latin typeface="Times New Roman"/>
                <a:cs typeface="Times New Roman"/>
              </a:rPr>
              <a:t>maximization</a:t>
            </a:r>
            <a:r>
              <a:rPr dirty="0" sz="1000" spc="25">
                <a:solidFill>
                  <a:srgbClr val="010202"/>
                </a:solidFill>
                <a:latin typeface="Times New Roman"/>
                <a:cs typeface="Times New Roman"/>
              </a:rPr>
              <a:t> </a:t>
            </a:r>
            <a:r>
              <a:rPr dirty="0" sz="1000" spc="-15">
                <a:solidFill>
                  <a:srgbClr val="010202"/>
                </a:solidFill>
                <a:latin typeface="Times New Roman"/>
                <a:cs typeface="Times New Roman"/>
              </a:rPr>
              <a:t>of</a:t>
            </a:r>
            <a:r>
              <a:rPr dirty="0" sz="1000" spc="5">
                <a:solidFill>
                  <a:srgbClr val="010202"/>
                </a:solidFill>
                <a:latin typeface="Times New Roman"/>
                <a:cs typeface="Times New Roman"/>
              </a:rPr>
              <a:t> </a:t>
            </a:r>
            <a:r>
              <a:rPr dirty="0" sz="1000" i="1">
                <a:solidFill>
                  <a:srgbClr val="010202"/>
                </a:solidFill>
                <a:latin typeface="Times New Roman"/>
                <a:cs typeface="Times New Roman"/>
              </a:rPr>
              <a:t>S  </a:t>
            </a:r>
            <a:r>
              <a:rPr dirty="0" sz="1000" spc="-20">
                <a:solidFill>
                  <a:srgbClr val="010202"/>
                </a:solidFill>
                <a:latin typeface="Times New Roman"/>
                <a:cs typeface="Times New Roman"/>
              </a:rPr>
              <a:t>corresponds </a:t>
            </a:r>
            <a:r>
              <a:rPr dirty="0" sz="1000" spc="-10">
                <a:solidFill>
                  <a:srgbClr val="010202"/>
                </a:solidFill>
                <a:latin typeface="Times New Roman"/>
                <a:cs typeface="Times New Roman"/>
              </a:rPr>
              <a:t>to </a:t>
            </a:r>
            <a:r>
              <a:rPr dirty="0" sz="1000" spc="-20">
                <a:solidFill>
                  <a:srgbClr val="010202"/>
                </a:solidFill>
                <a:latin typeface="Times New Roman"/>
                <a:cs typeface="Times New Roman"/>
              </a:rPr>
              <a:t>completely random mixing. Minimization </a:t>
            </a:r>
            <a:r>
              <a:rPr dirty="0" sz="1000" spc="-10">
                <a:solidFill>
                  <a:srgbClr val="010202"/>
                </a:solidFill>
                <a:latin typeface="Times New Roman"/>
                <a:cs typeface="Times New Roman"/>
              </a:rPr>
              <a:t>of </a:t>
            </a:r>
            <a:r>
              <a:rPr dirty="0" sz="1000" spc="-5" i="1">
                <a:solidFill>
                  <a:srgbClr val="010202"/>
                </a:solidFill>
                <a:latin typeface="Times New Roman"/>
                <a:cs typeface="Times New Roman"/>
              </a:rPr>
              <a:t>G </a:t>
            </a:r>
            <a:r>
              <a:rPr dirty="0" sz="1000" spc="-15">
                <a:solidFill>
                  <a:srgbClr val="010202"/>
                </a:solidFill>
                <a:latin typeface="Times New Roman"/>
                <a:cs typeface="Times New Roman"/>
              </a:rPr>
              <a:t>thus </a:t>
            </a:r>
            <a:r>
              <a:rPr dirty="0" sz="1000" spc="-20">
                <a:solidFill>
                  <a:srgbClr val="010202"/>
                </a:solidFill>
                <a:latin typeface="Times New Roman"/>
                <a:cs typeface="Times New Roman"/>
              </a:rPr>
              <a:t>occurs </a:t>
            </a:r>
            <a:r>
              <a:rPr dirty="0" sz="1000" spc="-10">
                <a:solidFill>
                  <a:srgbClr val="010202"/>
                </a:solidFill>
                <a:latin typeface="Times New Roman"/>
                <a:cs typeface="Times New Roman"/>
              </a:rPr>
              <a:t>as </a:t>
            </a:r>
            <a:r>
              <a:rPr dirty="0" sz="1000">
                <a:solidFill>
                  <a:srgbClr val="010202"/>
                </a:solidFill>
                <a:latin typeface="Times New Roman"/>
                <a:cs typeface="Times New Roman"/>
              </a:rPr>
              <a:t>a </a:t>
            </a:r>
            <a:r>
              <a:rPr dirty="0" sz="1000" spc="-20">
                <a:solidFill>
                  <a:srgbClr val="010202"/>
                </a:solidFill>
                <a:latin typeface="Times New Roman"/>
                <a:cs typeface="Times New Roman"/>
              </a:rPr>
              <a:t>compromise  </a:t>
            </a:r>
            <a:r>
              <a:rPr dirty="0" sz="1000">
                <a:solidFill>
                  <a:srgbClr val="010202"/>
                </a:solidFill>
                <a:latin typeface="Times New Roman"/>
                <a:cs typeface="Times New Roman"/>
              </a:rPr>
              <a:t>between maximization of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AB </a:t>
            </a:r>
            <a:r>
              <a:rPr dirty="0" sz="1000">
                <a:solidFill>
                  <a:srgbClr val="010202"/>
                </a:solidFill>
                <a:latin typeface="Times New Roman"/>
                <a:cs typeface="Times New Roman"/>
              </a:rPr>
              <a:t>(the tendency toward which increases with increasingly  negative values of </a:t>
            </a:r>
            <a:r>
              <a:rPr dirty="0" sz="1000" spc="50">
                <a:solidFill>
                  <a:srgbClr val="010202"/>
                </a:solidFill>
                <a:latin typeface="Times New Roman"/>
                <a:cs typeface="Times New Roman"/>
              </a:rPr>
              <a:t>fi) </a:t>
            </a:r>
            <a:r>
              <a:rPr dirty="0" sz="1000">
                <a:solidFill>
                  <a:srgbClr val="010202"/>
                </a:solidFill>
                <a:latin typeface="Times New Roman"/>
                <a:cs typeface="Times New Roman"/>
              </a:rPr>
              <a:t>and random mixing (the tendency toward which increases  </a:t>
            </a:r>
            <a:r>
              <a:rPr dirty="0" sz="1000" spc="-20">
                <a:solidFill>
                  <a:srgbClr val="010202"/>
                </a:solidFill>
                <a:latin typeface="Times New Roman"/>
                <a:cs typeface="Times New Roman"/>
              </a:rPr>
              <a:t>with </a:t>
            </a:r>
            <a:r>
              <a:rPr dirty="0" sz="1000" spc="-25">
                <a:solidFill>
                  <a:srgbClr val="010202"/>
                </a:solidFill>
                <a:latin typeface="Times New Roman"/>
                <a:cs typeface="Times New Roman"/>
              </a:rPr>
              <a:t>increasing temperature).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critical parameters </a:t>
            </a:r>
            <a:r>
              <a:rPr dirty="0" sz="1000" spc="-20">
                <a:solidFill>
                  <a:srgbClr val="010202"/>
                </a:solidFill>
                <a:latin typeface="Times New Roman"/>
                <a:cs typeface="Times New Roman"/>
              </a:rPr>
              <a:t>are thus </a:t>
            </a:r>
            <a:r>
              <a:rPr dirty="0" sz="1000" spc="75">
                <a:solidFill>
                  <a:srgbClr val="010202"/>
                </a:solidFill>
                <a:latin typeface="Times New Roman"/>
                <a:cs typeface="Times New Roman"/>
              </a:rPr>
              <a:t>fi </a:t>
            </a:r>
            <a:r>
              <a:rPr dirty="0" sz="1000" spc="-20">
                <a:solidFill>
                  <a:srgbClr val="010202"/>
                </a:solidFill>
                <a:latin typeface="Times New Roman"/>
                <a:cs typeface="Times New Roman"/>
              </a:rPr>
              <a:t>and </a:t>
            </a:r>
            <a:r>
              <a:rPr dirty="0" sz="1000" spc="-20" i="1">
                <a:solidFill>
                  <a:srgbClr val="010202"/>
                </a:solidFill>
                <a:latin typeface="Times New Roman"/>
                <a:cs typeface="Times New Roman"/>
              </a:rPr>
              <a:t>T, </a:t>
            </a:r>
            <a:r>
              <a:rPr dirty="0" sz="1000" spc="-20">
                <a:solidFill>
                  <a:srgbClr val="010202"/>
                </a:solidFill>
                <a:latin typeface="Times New Roman"/>
                <a:cs typeface="Times New Roman"/>
              </a:rPr>
              <a:t>and, </a:t>
            </a:r>
            <a:r>
              <a:rPr dirty="0" sz="1000" spc="-15">
                <a:solidFill>
                  <a:srgbClr val="010202"/>
                </a:solidFill>
                <a:latin typeface="Times New Roman"/>
                <a:cs typeface="Times New Roman"/>
              </a:rPr>
              <a:t>if </a:t>
            </a:r>
            <a:r>
              <a:rPr dirty="0" sz="1000" spc="75">
                <a:solidFill>
                  <a:srgbClr val="010202"/>
                </a:solidFill>
                <a:latin typeface="Times New Roman"/>
                <a:cs typeface="Times New Roman"/>
              </a:rPr>
              <a:t>fi </a:t>
            </a:r>
            <a:r>
              <a:rPr dirty="0" sz="1000" spc="-15">
                <a:solidFill>
                  <a:srgbClr val="010202"/>
                </a:solidFill>
                <a:latin typeface="Times New Roman"/>
                <a:cs typeface="Times New Roman"/>
              </a:rPr>
              <a:t>is </a:t>
            </a:r>
            <a:r>
              <a:rPr dirty="0" sz="1000" spc="-25">
                <a:solidFill>
                  <a:srgbClr val="010202"/>
                </a:solidFill>
                <a:latin typeface="Times New Roman"/>
                <a:cs typeface="Times New Roman"/>
              </a:rPr>
              <a:t>apprecia-  </a:t>
            </a:r>
            <a:r>
              <a:rPr dirty="0" sz="1000">
                <a:solidFill>
                  <a:srgbClr val="010202"/>
                </a:solidFill>
                <a:latin typeface="Times New Roman"/>
                <a:cs typeface="Times New Roman"/>
              </a:rPr>
              <a:t>bly negative and the temperature is not too high, then the value of </a:t>
            </a:r>
            <a:r>
              <a:rPr dirty="0" sz="1000" spc="10" i="1">
                <a:solidFill>
                  <a:srgbClr val="010202"/>
                </a:solidFill>
                <a:latin typeface="Times New Roman"/>
                <a:cs typeface="Times New Roman"/>
              </a:rPr>
              <a:t>P</a:t>
            </a:r>
            <a:r>
              <a:rPr dirty="0" baseline="-33333" sz="1125" spc="15" i="1">
                <a:solidFill>
                  <a:srgbClr val="010202"/>
                </a:solidFill>
                <a:latin typeface="Times New Roman"/>
                <a:cs typeface="Times New Roman"/>
              </a:rPr>
              <a:t>AB </a:t>
            </a:r>
            <a:r>
              <a:rPr dirty="0" sz="1000">
                <a:solidFill>
                  <a:srgbClr val="010202"/>
                </a:solidFill>
                <a:latin typeface="Times New Roman"/>
                <a:cs typeface="Times New Roman"/>
              </a:rPr>
              <a:t>will be greater  </a:t>
            </a:r>
            <a:r>
              <a:rPr dirty="0" sz="1000" spc="-10">
                <a:solidFill>
                  <a:srgbClr val="010202"/>
                </a:solidFill>
                <a:latin typeface="Times New Roman"/>
                <a:cs typeface="Times New Roman"/>
              </a:rPr>
              <a:t>than</a:t>
            </a:r>
            <a:r>
              <a:rPr dirty="0" sz="1000" spc="114">
                <a:solidFill>
                  <a:srgbClr val="010202"/>
                </a:solidFill>
                <a:latin typeface="Times New Roman"/>
                <a:cs typeface="Times New Roman"/>
              </a:rPr>
              <a:t> </a:t>
            </a:r>
            <a:r>
              <a:rPr dirty="0" sz="1000" spc="-10">
                <a:solidFill>
                  <a:srgbClr val="010202"/>
                </a:solidFill>
                <a:latin typeface="Times New Roman"/>
                <a:cs typeface="Times New Roman"/>
              </a:rPr>
              <a:t>that</a:t>
            </a:r>
            <a:r>
              <a:rPr dirty="0" sz="1000" spc="114">
                <a:solidFill>
                  <a:srgbClr val="010202"/>
                </a:solidFill>
                <a:latin typeface="Times New Roman"/>
                <a:cs typeface="Times New Roman"/>
              </a:rPr>
              <a:t> </a:t>
            </a:r>
            <a:r>
              <a:rPr dirty="0" sz="1000" spc="-10">
                <a:solidFill>
                  <a:srgbClr val="010202"/>
                </a:solidFill>
                <a:latin typeface="Times New Roman"/>
                <a:cs typeface="Times New Roman"/>
              </a:rPr>
              <a:t>for</a:t>
            </a:r>
            <a:r>
              <a:rPr dirty="0" sz="1000" spc="120">
                <a:solidFill>
                  <a:srgbClr val="010202"/>
                </a:solidFill>
                <a:latin typeface="Times New Roman"/>
                <a:cs typeface="Times New Roman"/>
              </a:rPr>
              <a:t> </a:t>
            </a:r>
            <a:r>
              <a:rPr dirty="0" sz="1000" spc="-10">
                <a:solidFill>
                  <a:srgbClr val="010202"/>
                </a:solidFill>
                <a:latin typeface="Times New Roman"/>
                <a:cs typeface="Times New Roman"/>
              </a:rPr>
              <a:t>random</a:t>
            </a:r>
            <a:r>
              <a:rPr dirty="0" sz="1000" spc="114">
                <a:solidFill>
                  <a:srgbClr val="010202"/>
                </a:solidFill>
                <a:latin typeface="Times New Roman"/>
                <a:cs typeface="Times New Roman"/>
              </a:rPr>
              <a:t> </a:t>
            </a:r>
            <a:r>
              <a:rPr dirty="0" sz="1000" spc="-10">
                <a:solidFill>
                  <a:srgbClr val="010202"/>
                </a:solidFill>
                <a:latin typeface="Times New Roman"/>
                <a:cs typeface="Times New Roman"/>
              </a:rPr>
              <a:t>mixing,</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20">
                <a:solidFill>
                  <a:srgbClr val="010202"/>
                </a:solidFill>
                <a:latin typeface="Times New Roman"/>
                <a:cs typeface="Times New Roman"/>
              </a:rPr>
              <a:t> </a:t>
            </a:r>
            <a:r>
              <a:rPr dirty="0" sz="1000" spc="-10">
                <a:solidFill>
                  <a:srgbClr val="010202"/>
                </a:solidFill>
                <a:latin typeface="Times New Roman"/>
                <a:cs typeface="Times New Roman"/>
              </a:rPr>
              <a:t>which</a:t>
            </a:r>
            <a:r>
              <a:rPr dirty="0" sz="1000" spc="114">
                <a:solidFill>
                  <a:srgbClr val="010202"/>
                </a:solidFill>
                <a:latin typeface="Times New Roman"/>
                <a:cs typeface="Times New Roman"/>
              </a:rPr>
              <a:t> </a:t>
            </a:r>
            <a:r>
              <a:rPr dirty="0" sz="1000" spc="-10">
                <a:solidFill>
                  <a:srgbClr val="010202"/>
                </a:solidFill>
                <a:latin typeface="Times New Roman"/>
                <a:cs typeface="Times New Roman"/>
              </a:rPr>
              <a:t>case</a:t>
            </a:r>
            <a:r>
              <a:rPr dirty="0" sz="1000" spc="120">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114">
                <a:solidFill>
                  <a:srgbClr val="010202"/>
                </a:solidFill>
                <a:latin typeface="Times New Roman"/>
                <a:cs typeface="Times New Roman"/>
              </a:rPr>
              <a:t> </a:t>
            </a:r>
            <a:r>
              <a:rPr dirty="0" sz="1000" spc="-10">
                <a:solidFill>
                  <a:srgbClr val="010202"/>
                </a:solidFill>
                <a:latin typeface="Times New Roman"/>
                <a:cs typeface="Times New Roman"/>
              </a:rPr>
              <a:t>assumption</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random</a:t>
            </a:r>
            <a:r>
              <a:rPr dirty="0" sz="1000" spc="-40">
                <a:solidFill>
                  <a:srgbClr val="010202"/>
                </a:solidFill>
                <a:latin typeface="Times New Roman"/>
                <a:cs typeface="Times New Roman"/>
              </a:rPr>
              <a:t> </a:t>
            </a:r>
            <a:r>
              <a:rPr dirty="0" sz="1000" spc="-10">
                <a:solidFill>
                  <a:srgbClr val="010202"/>
                </a:solidFill>
                <a:latin typeface="Times New Roman"/>
                <a:cs typeface="Times New Roman"/>
              </a:rPr>
              <a:t>mixing</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not</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valid.</a:t>
            </a:r>
            <a:endParaRPr sz="1000">
              <a:latin typeface="Times New Roman"/>
              <a:cs typeface="Times New Roman"/>
            </a:endParaRPr>
          </a:p>
          <a:p>
            <a:pPr algn="just" marL="59055" marR="30480" indent="187960">
              <a:lnSpc>
                <a:spcPct val="100000"/>
              </a:lnSpc>
              <a:spcBef>
                <a:spcPts val="400"/>
              </a:spcBef>
            </a:pPr>
            <a:r>
              <a:rPr dirty="0" sz="1000">
                <a:solidFill>
                  <a:srgbClr val="010202"/>
                </a:solidFill>
                <a:latin typeface="Times New Roman"/>
                <a:cs typeface="Times New Roman"/>
              </a:rPr>
              <a:t>Similarly, if |</a:t>
            </a:r>
            <a:r>
              <a:rPr dirty="0" sz="1000" i="1">
                <a:solidFill>
                  <a:srgbClr val="010202"/>
                </a:solidFill>
                <a:latin typeface="Times New Roman"/>
                <a:cs typeface="Times New Roman"/>
              </a:rPr>
              <a:t>E</a:t>
            </a:r>
            <a:r>
              <a:rPr dirty="0" baseline="-33333" sz="1125" i="1">
                <a:solidFill>
                  <a:srgbClr val="010202"/>
                </a:solidFill>
                <a:latin typeface="Times New Roman"/>
                <a:cs typeface="Times New Roman"/>
              </a:rPr>
              <a:t>AB</a:t>
            </a:r>
            <a:r>
              <a:rPr dirty="0" sz="1000">
                <a:solidFill>
                  <a:srgbClr val="010202"/>
                </a:solidFill>
                <a:latin typeface="Times New Roman"/>
                <a:cs typeface="Times New Roman"/>
              </a:rPr>
              <a:t>|&lt;|1/2(</a:t>
            </a:r>
            <a:r>
              <a:rPr dirty="0" sz="1000" i="1">
                <a:solidFill>
                  <a:srgbClr val="010202"/>
                </a:solidFill>
                <a:latin typeface="Times New Roman"/>
                <a:cs typeface="Times New Roman"/>
              </a:rPr>
              <a:t>EAA</a:t>
            </a:r>
            <a:r>
              <a:rPr dirty="0" sz="1000">
                <a:solidFill>
                  <a:srgbClr val="010202"/>
                </a:solidFill>
                <a:latin typeface="Times New Roman"/>
                <a:cs typeface="Times New Roman"/>
              </a:rPr>
              <a:t>+</a:t>
            </a:r>
            <a:r>
              <a:rPr dirty="0" sz="1000" i="1">
                <a:solidFill>
                  <a:srgbClr val="010202"/>
                </a:solidFill>
                <a:latin typeface="Times New Roman"/>
                <a:cs typeface="Times New Roman"/>
              </a:rPr>
              <a:t>E</a:t>
            </a:r>
            <a:r>
              <a:rPr dirty="0" baseline="-33333" sz="1125" i="1">
                <a:solidFill>
                  <a:srgbClr val="010202"/>
                </a:solidFill>
                <a:latin typeface="Times New Roman"/>
                <a:cs typeface="Times New Roman"/>
              </a:rPr>
              <a:t>BB</a:t>
            </a:r>
            <a:r>
              <a:rPr dirty="0" sz="1000">
                <a:solidFill>
                  <a:srgbClr val="010202"/>
                </a:solidFill>
                <a:latin typeface="Times New Roman"/>
                <a:cs typeface="Times New Roman"/>
              </a:rPr>
              <a:t>)|, then minimization of </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corresponds to min-  </a:t>
            </a:r>
            <a:r>
              <a:rPr dirty="0" sz="1000" spc="15">
                <a:solidFill>
                  <a:srgbClr val="010202"/>
                </a:solidFill>
                <a:latin typeface="Times New Roman"/>
                <a:cs typeface="Times New Roman"/>
              </a:rPr>
              <a:t>imization </a:t>
            </a:r>
            <a:r>
              <a:rPr dirty="0" sz="1000" spc="10">
                <a:solidFill>
                  <a:srgbClr val="010202"/>
                </a:solidFill>
                <a:latin typeface="Times New Roman"/>
                <a:cs typeface="Times New Roman"/>
              </a:rPr>
              <a:t>of </a:t>
            </a:r>
            <a:r>
              <a:rPr dirty="0" sz="1000" spc="15">
                <a:solidFill>
                  <a:srgbClr val="010202"/>
                </a:solidFill>
                <a:latin typeface="Times New Roman"/>
                <a:cs typeface="Times New Roman"/>
              </a:rPr>
              <a:t>the </a:t>
            </a:r>
            <a:r>
              <a:rPr dirty="0" sz="1000" spc="20">
                <a:solidFill>
                  <a:srgbClr val="010202"/>
                </a:solidFill>
                <a:latin typeface="Times New Roman"/>
                <a:cs typeface="Times New Roman"/>
              </a:rPr>
              <a:t>number </a:t>
            </a:r>
            <a:r>
              <a:rPr dirty="0" sz="1000" spc="10">
                <a:solidFill>
                  <a:srgbClr val="010202"/>
                </a:solidFill>
                <a:latin typeface="Times New Roman"/>
                <a:cs typeface="Times New Roman"/>
              </a:rPr>
              <a:t>of </a:t>
            </a:r>
            <a:r>
              <a:rPr dirty="0" sz="1000" spc="15" i="1">
                <a:solidFill>
                  <a:srgbClr val="010202"/>
                </a:solidFill>
                <a:latin typeface="Times New Roman"/>
                <a:cs typeface="Times New Roman"/>
              </a:rPr>
              <a:t>A–B </a:t>
            </a:r>
            <a:r>
              <a:rPr dirty="0" sz="1000" spc="20">
                <a:solidFill>
                  <a:srgbClr val="010202"/>
                </a:solidFill>
                <a:latin typeface="Times New Roman"/>
                <a:cs typeface="Times New Roman"/>
              </a:rPr>
              <a:t>pairs (complete clustering </a:t>
            </a:r>
            <a:r>
              <a:rPr dirty="0" sz="1000" spc="10">
                <a:solidFill>
                  <a:srgbClr val="010202"/>
                </a:solidFill>
                <a:latin typeface="Times New Roman"/>
                <a:cs typeface="Times New Roman"/>
              </a:rPr>
              <a:t>in </a:t>
            </a:r>
            <a:r>
              <a:rPr dirty="0" sz="1000" spc="15">
                <a:solidFill>
                  <a:srgbClr val="010202"/>
                </a:solidFill>
                <a:latin typeface="Times New Roman"/>
                <a:cs typeface="Times New Roman"/>
              </a:rPr>
              <a:t>the </a:t>
            </a:r>
            <a:r>
              <a:rPr dirty="0" sz="1000" spc="20">
                <a:solidFill>
                  <a:srgbClr val="010202"/>
                </a:solidFill>
                <a:latin typeface="Times New Roman"/>
                <a:cs typeface="Times New Roman"/>
              </a:rPr>
              <a:t>solution), </a:t>
            </a:r>
            <a:r>
              <a:rPr dirty="0" sz="1000" spc="25">
                <a:solidFill>
                  <a:srgbClr val="010202"/>
                </a:solidFill>
                <a:latin typeface="Times New Roman"/>
                <a:cs typeface="Times New Roman"/>
              </a:rPr>
              <a:t>and  </a:t>
            </a:r>
            <a:r>
              <a:rPr dirty="0" sz="1000">
                <a:solidFill>
                  <a:srgbClr val="010202"/>
                </a:solidFill>
                <a:latin typeface="Times New Roman"/>
                <a:cs typeface="Times New Roman"/>
              </a:rPr>
              <a:t>minimization of </a:t>
            </a:r>
            <a:r>
              <a:rPr dirty="0" sz="1000" spc="-5" i="1">
                <a:solidFill>
                  <a:srgbClr val="010202"/>
                </a:solidFill>
                <a:latin typeface="Times New Roman"/>
                <a:cs typeface="Times New Roman"/>
              </a:rPr>
              <a:t>G </a:t>
            </a:r>
            <a:r>
              <a:rPr dirty="0" sz="1000">
                <a:solidFill>
                  <a:srgbClr val="010202"/>
                </a:solidFill>
                <a:latin typeface="Times New Roman"/>
                <a:cs typeface="Times New Roman"/>
              </a:rPr>
              <a:t>occurs as a compromise between minimization of </a:t>
            </a:r>
            <a:r>
              <a:rPr dirty="0" sz="1000" spc="5" i="1">
                <a:solidFill>
                  <a:srgbClr val="010202"/>
                </a:solidFill>
                <a:latin typeface="Times New Roman"/>
                <a:cs typeface="Times New Roman"/>
              </a:rPr>
              <a:t>P</a:t>
            </a:r>
            <a:r>
              <a:rPr dirty="0" baseline="-33333" sz="1125" spc="7" i="1">
                <a:solidFill>
                  <a:srgbClr val="010202"/>
                </a:solidFill>
                <a:latin typeface="Times New Roman"/>
                <a:cs typeface="Times New Roman"/>
              </a:rPr>
              <a:t>AB </a:t>
            </a:r>
            <a:r>
              <a:rPr dirty="0" sz="1000">
                <a:solidFill>
                  <a:srgbClr val="010202"/>
                </a:solidFill>
                <a:latin typeface="Times New Roman"/>
                <a:cs typeface="Times New Roman"/>
              </a:rPr>
              <a:t>(the tendency  toward which increases with increasingly positive values of </a:t>
            </a:r>
            <a:r>
              <a:rPr dirty="0" sz="1000" spc="50">
                <a:solidFill>
                  <a:srgbClr val="010202"/>
                </a:solidFill>
                <a:latin typeface="Times New Roman"/>
                <a:cs typeface="Times New Roman"/>
              </a:rPr>
              <a:t>fi) </a:t>
            </a:r>
            <a:r>
              <a:rPr dirty="0" sz="1000">
                <a:solidFill>
                  <a:srgbClr val="010202"/>
                </a:solidFill>
                <a:latin typeface="Times New Roman"/>
                <a:cs typeface="Times New Roman"/>
              </a:rPr>
              <a:t>and random mixing. Thus  if </a:t>
            </a:r>
            <a:r>
              <a:rPr dirty="0" sz="1000" spc="75">
                <a:solidFill>
                  <a:srgbClr val="010202"/>
                </a:solidFill>
                <a:latin typeface="Times New Roman"/>
                <a:cs typeface="Times New Roman"/>
              </a:rPr>
              <a:t>fi </a:t>
            </a:r>
            <a:r>
              <a:rPr dirty="0" sz="1000">
                <a:solidFill>
                  <a:srgbClr val="010202"/>
                </a:solidFill>
                <a:latin typeface="Times New Roman"/>
                <a:cs typeface="Times New Roman"/>
              </a:rPr>
              <a:t>is appreciably positive and the temperature is not too high, then the value of</a:t>
            </a:r>
            <a:r>
              <a:rPr dirty="0" sz="1000" spc="-130">
                <a:solidFill>
                  <a:srgbClr val="010202"/>
                </a:solidFill>
                <a:latin typeface="Times New Roman"/>
                <a:cs typeface="Times New Roman"/>
              </a:rPr>
              <a:t> </a:t>
            </a:r>
            <a:r>
              <a:rPr dirty="0" sz="1000" spc="10" i="1">
                <a:solidFill>
                  <a:srgbClr val="010202"/>
                </a:solidFill>
                <a:latin typeface="Times New Roman"/>
                <a:cs typeface="Times New Roman"/>
              </a:rPr>
              <a:t>P</a:t>
            </a:r>
            <a:r>
              <a:rPr dirty="0" baseline="-33333" sz="1125" spc="15" i="1">
                <a:solidFill>
                  <a:srgbClr val="010202"/>
                </a:solidFill>
                <a:latin typeface="Times New Roman"/>
                <a:cs typeface="Times New Roman"/>
              </a:rPr>
              <a:t>AB </a:t>
            </a:r>
            <a:r>
              <a:rPr dirty="0" sz="1000">
                <a:solidFill>
                  <a:srgbClr val="010202"/>
                </a:solidFill>
                <a:latin typeface="Times New Roman"/>
                <a:cs typeface="Times New Roman"/>
              </a:rPr>
              <a:t>will</a:t>
            </a:r>
            <a:endParaRPr sz="1000">
              <a:latin typeface="Times New Roman"/>
              <a:cs typeface="Times New Roman"/>
            </a:endParaRPr>
          </a:p>
          <a:p>
            <a:pPr algn="just" marL="59055" marR="36830">
              <a:lnSpc>
                <a:spcPct val="100000"/>
              </a:lnSpc>
              <a:spcBef>
                <a:spcPts val="370"/>
              </a:spcBef>
            </a:pPr>
            <a:r>
              <a:rPr dirty="0" sz="1000" spc="-15">
                <a:solidFill>
                  <a:srgbClr val="010202"/>
                </a:solidFill>
                <a:latin typeface="Times New Roman"/>
                <a:cs typeface="Times New Roman"/>
              </a:rPr>
              <a:t>be </a:t>
            </a:r>
            <a:r>
              <a:rPr dirty="0" sz="1000" spc="-20">
                <a:solidFill>
                  <a:srgbClr val="010202"/>
                </a:solidFill>
                <a:latin typeface="Times New Roman"/>
                <a:cs typeface="Times New Roman"/>
              </a:rPr>
              <a:t>less than that for </a:t>
            </a:r>
            <a:r>
              <a:rPr dirty="0" sz="1000" spc="-25">
                <a:solidFill>
                  <a:srgbClr val="010202"/>
                </a:solidFill>
                <a:latin typeface="Times New Roman"/>
                <a:cs typeface="Times New Roman"/>
              </a:rPr>
              <a:t>random mixing, </a:t>
            </a:r>
            <a:r>
              <a:rPr dirty="0" sz="1000" spc="-15">
                <a:solidFill>
                  <a:srgbClr val="010202"/>
                </a:solidFill>
                <a:latin typeface="Times New Roman"/>
                <a:cs typeface="Times New Roman"/>
              </a:rPr>
              <a:t>in </a:t>
            </a:r>
            <a:r>
              <a:rPr dirty="0" sz="1000" spc="-20">
                <a:solidFill>
                  <a:srgbClr val="010202"/>
                </a:solidFill>
                <a:latin typeface="Times New Roman"/>
                <a:cs typeface="Times New Roman"/>
              </a:rPr>
              <a:t>which case the </a:t>
            </a:r>
            <a:r>
              <a:rPr dirty="0" sz="1000" spc="-25">
                <a:solidFill>
                  <a:srgbClr val="010202"/>
                </a:solidFill>
                <a:latin typeface="Times New Roman"/>
                <a:cs typeface="Times New Roman"/>
              </a:rPr>
              <a:t>assumption </a:t>
            </a:r>
            <a:r>
              <a:rPr dirty="0" sz="1000" spc="-15">
                <a:solidFill>
                  <a:srgbClr val="010202"/>
                </a:solidFill>
                <a:latin typeface="Times New Roman"/>
                <a:cs typeface="Times New Roman"/>
              </a:rPr>
              <a:t>of </a:t>
            </a:r>
            <a:r>
              <a:rPr dirty="0" sz="1000" spc="-25">
                <a:solidFill>
                  <a:srgbClr val="010202"/>
                </a:solidFill>
                <a:latin typeface="Times New Roman"/>
                <a:cs typeface="Times New Roman"/>
              </a:rPr>
              <a:t>random mixing </a:t>
            </a:r>
            <a:r>
              <a:rPr dirty="0" sz="1000" spc="-15">
                <a:solidFill>
                  <a:srgbClr val="010202"/>
                </a:solidFill>
                <a:latin typeface="Times New Roman"/>
                <a:cs typeface="Times New Roman"/>
              </a:rPr>
              <a:t>is </a:t>
            </a:r>
            <a:r>
              <a:rPr dirty="0" sz="1000" spc="-25">
                <a:solidFill>
                  <a:srgbClr val="010202"/>
                </a:solidFill>
                <a:latin typeface="Times New Roman"/>
                <a:cs typeface="Times New Roman"/>
              </a:rPr>
              <a:t>again  </a:t>
            </a:r>
            <a:r>
              <a:rPr dirty="0" sz="1000" spc="-5">
                <a:solidFill>
                  <a:srgbClr val="010202"/>
                </a:solidFill>
                <a:latin typeface="Times New Roman"/>
                <a:cs typeface="Times New Roman"/>
              </a:rPr>
              <a:t>invalid.</a:t>
            </a:r>
            <a:endParaRPr sz="1000">
              <a:latin typeface="Times New Roman"/>
              <a:cs typeface="Times New Roman"/>
            </a:endParaRPr>
          </a:p>
          <a:p>
            <a:pPr algn="just" marL="59055" marR="33020" indent="127000">
              <a:lnSpc>
                <a:spcPct val="100000"/>
              </a:lnSpc>
            </a:pPr>
            <a:r>
              <a:rPr dirty="0" sz="1000">
                <a:solidFill>
                  <a:srgbClr val="010202"/>
                </a:solidFill>
                <a:latin typeface="Times New Roman"/>
                <a:cs typeface="Times New Roman"/>
              </a:rPr>
              <a:t>In order for the statistical model, and hence the regular solution model, to be  applicable, it is necessary that the above-mentioned compromise be such that the  equilibrium solution configuration be not too distant from random mixing. </a:t>
            </a:r>
            <a:r>
              <a:rPr dirty="0" sz="1000" spc="-5">
                <a:solidFill>
                  <a:srgbClr val="010202"/>
                </a:solidFill>
                <a:latin typeface="Times New Roman"/>
                <a:cs typeface="Times New Roman"/>
              </a:rPr>
              <a:t>As </a:t>
            </a:r>
            <a:r>
              <a:rPr dirty="0" sz="1000">
                <a:solidFill>
                  <a:srgbClr val="010202"/>
                </a:solidFill>
                <a:latin typeface="Times New Roman"/>
                <a:cs typeface="Times New Roman"/>
              </a:rPr>
              <a:t>the entropy  contribution to the Gibbs free energy is dependent on temperature,</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then</a:t>
            </a:r>
            <a:endParaRPr sz="1000">
              <a:latin typeface="Times New Roman"/>
              <a:cs typeface="Times New Roman"/>
            </a:endParaRPr>
          </a:p>
          <a:p>
            <a:pPr marL="59055" marR="34290">
              <a:lnSpc>
                <a:spcPct val="100000"/>
              </a:lnSpc>
              <a:spcBef>
                <a:spcPts val="700"/>
              </a:spcBef>
            </a:pPr>
            <a:r>
              <a:rPr dirty="0" sz="1000">
                <a:solidFill>
                  <a:srgbClr val="010202"/>
                </a:solidFill>
                <a:latin typeface="Times New Roman"/>
                <a:cs typeface="Times New Roman"/>
              </a:rPr>
              <a:t>1.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any value of </a:t>
            </a:r>
            <a:r>
              <a:rPr dirty="0" sz="1000" spc="50">
                <a:solidFill>
                  <a:srgbClr val="010202"/>
                </a:solidFill>
                <a:latin typeface="Times New Roman"/>
                <a:cs typeface="Times New Roman"/>
              </a:rPr>
              <a:t>fi, </a:t>
            </a:r>
            <a:r>
              <a:rPr dirty="0" sz="1000">
                <a:solidFill>
                  <a:srgbClr val="010202"/>
                </a:solidFill>
                <a:latin typeface="Times New Roman"/>
                <a:cs typeface="Times New Roman"/>
              </a:rPr>
              <a:t>more nearly random mixing occurs as the temperature is  increased,</a:t>
            </a:r>
            <a:r>
              <a:rPr dirty="0" sz="1000" spc="-5">
                <a:solidFill>
                  <a:srgbClr val="010202"/>
                </a:solidFill>
                <a:latin typeface="Times New Roman"/>
                <a:cs typeface="Times New Roman"/>
              </a:rPr>
              <a:t> </a:t>
            </a:r>
            <a:r>
              <a:rPr dirty="0" sz="1000">
                <a:solidFill>
                  <a:srgbClr val="010202"/>
                </a:solidFill>
                <a:latin typeface="Times New Roman"/>
                <a:cs typeface="Times New Roman"/>
              </a:rPr>
              <a:t>and</a:t>
            </a:r>
            <a:endParaRPr sz="100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225"/>
            <a:ext cx="4598670" cy="2052955"/>
          </a:xfrm>
          <a:prstGeom prst="rect">
            <a:avLst/>
          </a:prstGeom>
        </p:spPr>
        <p:txBody>
          <a:bodyPr wrap="square" lIns="0" tIns="12700" rIns="0" bIns="0" rtlCol="0" vert="horz">
            <a:spAutoFit/>
          </a:bodyPr>
          <a:lstStyle/>
          <a:p>
            <a:pPr algn="just" marL="12700">
              <a:lnSpc>
                <a:spcPct val="100000"/>
              </a:lnSpc>
              <a:spcBef>
                <a:spcPts val="100"/>
              </a:spcBef>
            </a:pPr>
            <a:r>
              <a:rPr dirty="0" sz="1000">
                <a:solidFill>
                  <a:srgbClr val="231F20"/>
                </a:solidFill>
                <a:latin typeface="Times New Roman"/>
                <a:cs typeface="Times New Roman"/>
              </a:rPr>
              <a:t>296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7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12700" indent="12700">
              <a:lnSpc>
                <a:spcPct val="100000"/>
              </a:lnSpc>
              <a:spcBef>
                <a:spcPts val="865"/>
              </a:spcBef>
            </a:pPr>
            <a:r>
              <a:rPr dirty="0" sz="1000" spc="-10">
                <a:solidFill>
                  <a:srgbClr val="010202"/>
                </a:solidFill>
                <a:latin typeface="Times New Roman"/>
                <a:cs typeface="Times New Roman"/>
              </a:rPr>
              <a:t>2. </a:t>
            </a:r>
            <a:r>
              <a:rPr dirty="0" sz="1000" spc="-15">
                <a:solidFill>
                  <a:srgbClr val="010202"/>
                </a:solidFill>
                <a:latin typeface="Times New Roman"/>
                <a:cs typeface="Times New Roman"/>
              </a:rPr>
              <a:t>For </a:t>
            </a:r>
            <a:r>
              <a:rPr dirty="0" sz="1000" spc="-10">
                <a:solidFill>
                  <a:srgbClr val="010202"/>
                </a:solidFill>
                <a:latin typeface="Times New Roman"/>
                <a:cs typeface="Times New Roman"/>
              </a:rPr>
              <a:t>any </a:t>
            </a:r>
            <a:r>
              <a:rPr dirty="0" sz="1000" spc="-15">
                <a:solidFill>
                  <a:srgbClr val="010202"/>
                </a:solidFill>
                <a:latin typeface="Times New Roman"/>
                <a:cs typeface="Times New Roman"/>
              </a:rPr>
              <a:t>given temperature, more nearly random mixing occurs with smaller values </a:t>
            </a:r>
            <a:r>
              <a:rPr dirty="0" sz="1000" spc="-10">
                <a:solidFill>
                  <a:srgbClr val="010202"/>
                </a:solidFill>
                <a:latin typeface="Times New Roman"/>
                <a:cs typeface="Times New Roman"/>
              </a:rPr>
              <a:t>of</a:t>
            </a:r>
            <a:r>
              <a:rPr dirty="0" sz="1000" spc="185">
                <a:solidFill>
                  <a:srgbClr val="010202"/>
                </a:solidFill>
                <a:latin typeface="Times New Roman"/>
                <a:cs typeface="Times New Roman"/>
              </a:rPr>
              <a:t> </a:t>
            </a:r>
            <a:r>
              <a:rPr dirty="0" sz="1000" spc="45">
                <a:solidFill>
                  <a:srgbClr val="010202"/>
                </a:solidFill>
                <a:latin typeface="Times New Roman"/>
                <a:cs typeface="Times New Roman"/>
              </a:rPr>
              <a:t>fi.</a:t>
            </a:r>
            <a:endParaRPr sz="1000">
              <a:latin typeface="Times New Roman"/>
              <a:cs typeface="Times New Roman"/>
            </a:endParaRPr>
          </a:p>
          <a:p>
            <a:pPr algn="just" marL="12700" marR="5080">
              <a:lnSpc>
                <a:spcPct val="100000"/>
              </a:lnSpc>
              <a:spcBef>
                <a:spcPts val="700"/>
              </a:spcBef>
            </a:pPr>
            <a:r>
              <a:rPr dirty="0" sz="1000">
                <a:solidFill>
                  <a:srgbClr val="010202"/>
                </a:solidFill>
                <a:latin typeface="Times New Roman"/>
                <a:cs typeface="Times New Roman"/>
              </a:rPr>
              <a:t>The preceding discussion can be illustrated qualitatively by Fig. 9.25a and Fig. 9.25b. In  these figures the </a:t>
            </a:r>
            <a:r>
              <a:rPr dirty="0" sz="1000" i="1">
                <a:solidFill>
                  <a:srgbClr val="010202"/>
                </a:solidFill>
                <a:latin typeface="Times New Roman"/>
                <a:cs typeface="Times New Roman"/>
              </a:rPr>
              <a:t>x</a:t>
            </a:r>
            <a:r>
              <a:rPr dirty="0" sz="1000">
                <a:solidFill>
                  <a:srgbClr val="010202"/>
                </a:solidFill>
                <a:latin typeface="Times New Roman"/>
                <a:cs typeface="Times New Roman"/>
              </a:rPr>
              <a:t>-axis represents the range of spatial configurations available to the  atoms of a 50 mole percent </a:t>
            </a:r>
            <a:r>
              <a:rPr dirty="0" sz="1000" spc="40" i="1">
                <a:solidFill>
                  <a:srgbClr val="010202"/>
                </a:solidFill>
                <a:latin typeface="Times New Roman"/>
                <a:cs typeface="Times New Roman"/>
              </a:rPr>
              <a:t>A–</a:t>
            </a:r>
            <a:r>
              <a:rPr dirty="0" sz="1000" spc="40">
                <a:solidFill>
                  <a:srgbClr val="010202"/>
                </a:solidFill>
                <a:latin typeface="Times New Roman"/>
                <a:cs typeface="Times New Roman"/>
              </a:rPr>
              <a:t>50 </a:t>
            </a:r>
            <a:r>
              <a:rPr dirty="0" sz="1000">
                <a:solidFill>
                  <a:srgbClr val="010202"/>
                </a:solidFill>
                <a:latin typeface="Times New Roman"/>
                <a:cs typeface="Times New Roman"/>
              </a:rPr>
              <a:t>mole percent </a:t>
            </a:r>
            <a:r>
              <a:rPr dirty="0" sz="1000" i="1">
                <a:solidFill>
                  <a:srgbClr val="010202"/>
                </a:solidFill>
                <a:latin typeface="Times New Roman"/>
                <a:cs typeface="Times New Roman"/>
              </a:rPr>
              <a:t>B </a:t>
            </a:r>
            <a:r>
              <a:rPr dirty="0" sz="1000">
                <a:solidFill>
                  <a:srgbClr val="010202"/>
                </a:solidFill>
                <a:latin typeface="Times New Roman"/>
                <a:cs typeface="Times New Roman"/>
              </a:rPr>
              <a:t>solution, quantified as the probability</a:t>
            </a:r>
            <a:r>
              <a:rPr dirty="0" sz="1000" spc="-125">
                <a:solidFill>
                  <a:srgbClr val="010202"/>
                </a:solidFill>
                <a:latin typeface="Times New Roman"/>
                <a:cs typeface="Times New Roman"/>
              </a:rPr>
              <a:t> </a:t>
            </a:r>
            <a:r>
              <a:rPr dirty="0" sz="1000" spc="-5">
                <a:solidFill>
                  <a:srgbClr val="010202"/>
                </a:solidFill>
                <a:latin typeface="Times New Roman"/>
                <a:cs typeface="Times New Roman"/>
              </a:rPr>
              <a:t>of  </a:t>
            </a:r>
            <a:r>
              <a:rPr dirty="0" sz="1000">
                <a:solidFill>
                  <a:srgbClr val="010202"/>
                </a:solidFill>
                <a:latin typeface="Times New Roman"/>
                <a:cs typeface="Times New Roman"/>
              </a:rPr>
              <a:t>the occurrence of an </a:t>
            </a:r>
            <a:r>
              <a:rPr dirty="0" sz="1000" i="1">
                <a:solidFill>
                  <a:srgbClr val="010202"/>
                </a:solidFill>
                <a:latin typeface="Times New Roman"/>
                <a:cs typeface="Times New Roman"/>
              </a:rPr>
              <a:t>A–B </a:t>
            </a:r>
            <a:r>
              <a:rPr dirty="0" sz="1000">
                <a:solidFill>
                  <a:srgbClr val="010202"/>
                </a:solidFill>
                <a:latin typeface="Times New Roman"/>
                <a:cs typeface="Times New Roman"/>
              </a:rPr>
              <a:t>pair. The extreme configurations are complete clustering </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A </a:t>
            </a:r>
            <a:r>
              <a:rPr dirty="0" sz="1000" spc="-5">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immiscible) in which the probability of the occurrence of an </a:t>
            </a:r>
            <a:r>
              <a:rPr dirty="0" sz="1000"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B </a:t>
            </a:r>
            <a:r>
              <a:rPr dirty="0" sz="1000">
                <a:solidFill>
                  <a:srgbClr val="010202"/>
                </a:solidFill>
                <a:latin typeface="Times New Roman"/>
                <a:cs typeface="Times New Roman"/>
              </a:rPr>
              <a:t>pair is zero, and the  completely ordered structure in which the probability of the occurrence of an </a:t>
            </a:r>
            <a:r>
              <a:rPr dirty="0" sz="1000"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B </a:t>
            </a:r>
            <a:r>
              <a:rPr dirty="0" sz="1000">
                <a:solidFill>
                  <a:srgbClr val="010202"/>
                </a:solidFill>
                <a:latin typeface="Times New Roman"/>
                <a:cs typeface="Times New Roman"/>
              </a:rPr>
              <a:t>pair is  unity.</a:t>
            </a:r>
            <a:r>
              <a:rPr dirty="0" sz="1000" spc="90">
                <a:solidFill>
                  <a:srgbClr val="010202"/>
                </a:solidFill>
                <a:latin typeface="Times New Roman"/>
                <a:cs typeface="Times New Roman"/>
              </a:rPr>
              <a:t> </a:t>
            </a:r>
            <a:r>
              <a:rPr dirty="0" sz="1000">
                <a:solidFill>
                  <a:srgbClr val="010202"/>
                </a:solidFill>
                <a:latin typeface="Times New Roman"/>
                <a:cs typeface="Times New Roman"/>
              </a:rPr>
              <a:t>Random</a:t>
            </a:r>
            <a:r>
              <a:rPr dirty="0" sz="1000" spc="95">
                <a:solidFill>
                  <a:srgbClr val="010202"/>
                </a:solidFill>
                <a:latin typeface="Times New Roman"/>
                <a:cs typeface="Times New Roman"/>
              </a:rPr>
              <a:t> </a:t>
            </a:r>
            <a:r>
              <a:rPr dirty="0" sz="1000">
                <a:solidFill>
                  <a:srgbClr val="010202"/>
                </a:solidFill>
                <a:latin typeface="Times New Roman"/>
                <a:cs typeface="Times New Roman"/>
              </a:rPr>
              <a:t>mixing</a:t>
            </a:r>
            <a:r>
              <a:rPr dirty="0" sz="1000" spc="90">
                <a:solidFill>
                  <a:srgbClr val="010202"/>
                </a:solidFill>
                <a:latin typeface="Times New Roman"/>
                <a:cs typeface="Times New Roman"/>
              </a:rPr>
              <a:t> </a:t>
            </a:r>
            <a:r>
              <a:rPr dirty="0" sz="1000">
                <a:solidFill>
                  <a:srgbClr val="010202"/>
                </a:solidFill>
                <a:latin typeface="Times New Roman"/>
                <a:cs typeface="Times New Roman"/>
              </a:rPr>
              <a:t>occurs</a:t>
            </a:r>
            <a:r>
              <a:rPr dirty="0" sz="1000" spc="95">
                <a:solidFill>
                  <a:srgbClr val="010202"/>
                </a:solidFill>
                <a:latin typeface="Times New Roman"/>
                <a:cs typeface="Times New Roman"/>
              </a:rPr>
              <a:t> </a:t>
            </a:r>
            <a:r>
              <a:rPr dirty="0" sz="1000">
                <a:solidFill>
                  <a:srgbClr val="010202"/>
                </a:solidFill>
                <a:latin typeface="Times New Roman"/>
                <a:cs typeface="Times New Roman"/>
              </a:rPr>
              <a:t>when</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a:solidFill>
                  <a:srgbClr val="010202"/>
                </a:solidFill>
                <a:latin typeface="Times New Roman"/>
                <a:cs typeface="Times New Roman"/>
              </a:rPr>
              <a:t>probability</a:t>
            </a:r>
            <a:r>
              <a:rPr dirty="0" sz="1000" spc="95">
                <a:solidFill>
                  <a:srgbClr val="010202"/>
                </a:solidFill>
                <a:latin typeface="Times New Roman"/>
                <a:cs typeface="Times New Roman"/>
              </a:rPr>
              <a:t> </a:t>
            </a:r>
            <a:r>
              <a:rPr dirty="0" sz="1000">
                <a:solidFill>
                  <a:srgbClr val="010202"/>
                </a:solidFill>
                <a:latin typeface="Times New Roman"/>
                <a:cs typeface="Times New Roman"/>
              </a:rPr>
              <a:t>of</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a:solidFill>
                  <a:srgbClr val="010202"/>
                </a:solidFill>
                <a:latin typeface="Times New Roman"/>
                <a:cs typeface="Times New Roman"/>
              </a:rPr>
              <a:t>occurrence</a:t>
            </a:r>
            <a:r>
              <a:rPr dirty="0" sz="1000" spc="95">
                <a:solidFill>
                  <a:srgbClr val="010202"/>
                </a:solidFill>
                <a:latin typeface="Times New Roman"/>
                <a:cs typeface="Times New Roman"/>
              </a:rPr>
              <a:t> </a:t>
            </a:r>
            <a:r>
              <a:rPr dirty="0" sz="1000">
                <a:solidFill>
                  <a:srgbClr val="010202"/>
                </a:solidFill>
                <a:latin typeface="Times New Roman"/>
                <a:cs typeface="Times New Roman"/>
              </a:rPr>
              <a:t>of</a:t>
            </a:r>
            <a:r>
              <a:rPr dirty="0" sz="1000" spc="95">
                <a:solidFill>
                  <a:srgbClr val="010202"/>
                </a:solidFill>
                <a:latin typeface="Times New Roman"/>
                <a:cs typeface="Times New Roman"/>
              </a:rPr>
              <a:t> </a:t>
            </a:r>
            <a:r>
              <a:rPr dirty="0" sz="1000">
                <a:solidFill>
                  <a:srgbClr val="010202"/>
                </a:solidFill>
                <a:latin typeface="Times New Roman"/>
                <a:cs typeface="Times New Roman"/>
              </a:rPr>
              <a:t>an</a:t>
            </a:r>
            <a:r>
              <a:rPr dirty="0" sz="1000" spc="80">
                <a:solidFill>
                  <a:srgbClr val="010202"/>
                </a:solidFill>
                <a:latin typeface="Times New Roman"/>
                <a:cs typeface="Times New Roman"/>
              </a:rPr>
              <a:t> </a:t>
            </a:r>
            <a:r>
              <a:rPr dirty="0" sz="1000" i="1">
                <a:solidFill>
                  <a:srgbClr val="010202"/>
                </a:solidFill>
                <a:latin typeface="Times New Roman"/>
                <a:cs typeface="Times New Roman"/>
              </a:rPr>
              <a:t>A</a:t>
            </a:r>
            <a:r>
              <a:rPr dirty="0" sz="1000">
                <a:solidFill>
                  <a:srgbClr val="010202"/>
                </a:solidFill>
                <a:latin typeface="Times New Roman"/>
                <a:cs typeface="Times New Roman"/>
              </a:rPr>
              <a:t>–</a:t>
            </a:r>
            <a:r>
              <a:rPr dirty="0" sz="1000" i="1">
                <a:solidFill>
                  <a:srgbClr val="010202"/>
                </a:solidFill>
                <a:latin typeface="Times New Roman"/>
                <a:cs typeface="Times New Roman"/>
              </a:rPr>
              <a:t>B</a:t>
            </a:r>
            <a:r>
              <a:rPr dirty="0" sz="1000" spc="95" i="1">
                <a:solidFill>
                  <a:srgbClr val="010202"/>
                </a:solidFill>
                <a:latin typeface="Times New Roman"/>
                <a:cs typeface="Times New Roman"/>
              </a:rPr>
              <a:t> </a:t>
            </a:r>
            <a:r>
              <a:rPr dirty="0" sz="1000">
                <a:solidFill>
                  <a:srgbClr val="010202"/>
                </a:solidFill>
                <a:latin typeface="Times New Roman"/>
                <a:cs typeface="Times New Roman"/>
              </a:rPr>
              <a:t>pair</a:t>
            </a:r>
            <a:r>
              <a:rPr dirty="0" sz="1000" spc="90">
                <a:solidFill>
                  <a:srgbClr val="010202"/>
                </a:solidFill>
                <a:latin typeface="Times New Roman"/>
                <a:cs typeface="Times New Roman"/>
              </a:rPr>
              <a:t> </a:t>
            </a:r>
            <a:r>
              <a:rPr dirty="0" sz="1000">
                <a:solidFill>
                  <a:srgbClr val="010202"/>
                </a:solidFill>
                <a:latin typeface="Times New Roman"/>
                <a:cs typeface="Times New Roman"/>
              </a:rPr>
              <a:t>is</a:t>
            </a:r>
            <a:endParaRPr sz="1000">
              <a:latin typeface="Times New Roman"/>
              <a:cs typeface="Times New Roman"/>
            </a:endParaRPr>
          </a:p>
          <a:p>
            <a:pPr algn="just" marL="12700" marR="5080">
              <a:lnSpc>
                <a:spcPct val="100000"/>
              </a:lnSpc>
            </a:pPr>
            <a:r>
              <a:rPr dirty="0" sz="1000">
                <a:solidFill>
                  <a:srgbClr val="010202"/>
                </a:solidFill>
                <a:latin typeface="Times New Roman"/>
                <a:cs typeface="Times New Roman"/>
              </a:rPr>
              <a:t>0.5. Movement along the </a:t>
            </a:r>
            <a:r>
              <a:rPr dirty="0" sz="1000" i="1">
                <a:solidFill>
                  <a:srgbClr val="010202"/>
                </a:solidFill>
                <a:latin typeface="Times New Roman"/>
                <a:cs typeface="Times New Roman"/>
              </a:rPr>
              <a:t>x</a:t>
            </a:r>
            <a:r>
              <a:rPr dirty="0" sz="1000">
                <a:solidFill>
                  <a:srgbClr val="010202"/>
                </a:solidFill>
                <a:latin typeface="Times New Roman"/>
                <a:cs typeface="Times New Roman"/>
              </a:rPr>
              <a:t>-axis from 0 to 1 occurs as follows.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atoms are  exchanged to form dilute solutions of </a:t>
            </a:r>
            <a:r>
              <a:rPr dirty="0" sz="1000" i="1">
                <a:solidFill>
                  <a:srgbClr val="010202"/>
                </a:solidFill>
                <a:latin typeface="Times New Roman"/>
                <a:cs typeface="Times New Roman"/>
              </a:rPr>
              <a:t>A </a:t>
            </a:r>
            <a:r>
              <a:rPr dirty="0" sz="1000">
                <a:solidFill>
                  <a:srgbClr val="010202"/>
                </a:solidFill>
                <a:latin typeface="Times New Roman"/>
                <a:cs typeface="Times New Roman"/>
              </a:rPr>
              <a:t>in </a:t>
            </a:r>
            <a:r>
              <a:rPr dirty="0" sz="1000" i="1">
                <a:solidFill>
                  <a:srgbClr val="010202"/>
                </a:solidFill>
                <a:latin typeface="Times New Roman"/>
                <a:cs typeface="Times New Roman"/>
              </a:rPr>
              <a:t>B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in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this process is continued</a:t>
            </a:r>
            <a:r>
              <a:rPr dirty="0" sz="1000" spc="-100">
                <a:solidFill>
                  <a:srgbClr val="010202"/>
                </a:solidFill>
                <a:latin typeface="Times New Roman"/>
                <a:cs typeface="Times New Roman"/>
              </a:rPr>
              <a:t> </a:t>
            </a:r>
            <a:r>
              <a:rPr dirty="0" sz="1000">
                <a:solidFill>
                  <a:srgbClr val="010202"/>
                </a:solidFill>
                <a:latin typeface="Times New Roman"/>
                <a:cs typeface="Times New Roman"/>
              </a:rPr>
              <a:t>until  a</a:t>
            </a:r>
            <a:r>
              <a:rPr dirty="0" sz="1000" spc="-10">
                <a:solidFill>
                  <a:srgbClr val="010202"/>
                </a:solidFill>
                <a:latin typeface="Times New Roman"/>
                <a:cs typeface="Times New Roman"/>
              </a:rPr>
              <a:t> </a:t>
            </a:r>
            <a:r>
              <a:rPr dirty="0" sz="1000">
                <a:solidFill>
                  <a:srgbClr val="010202"/>
                </a:solidFill>
                <a:latin typeface="Times New Roman"/>
                <a:cs typeface="Times New Roman"/>
              </a:rPr>
              <a:t>single</a:t>
            </a:r>
            <a:r>
              <a:rPr dirty="0" sz="1000" spc="-5">
                <a:solidFill>
                  <a:srgbClr val="010202"/>
                </a:solidFill>
                <a:latin typeface="Times New Roman"/>
                <a:cs typeface="Times New Roman"/>
              </a:rPr>
              <a:t> </a:t>
            </a:r>
            <a:r>
              <a:rPr dirty="0" sz="1000">
                <a:solidFill>
                  <a:srgbClr val="010202"/>
                </a:solidFill>
                <a:latin typeface="Times New Roman"/>
                <a:cs typeface="Times New Roman"/>
              </a:rPr>
              <a:t>homogeneous</a:t>
            </a:r>
            <a:r>
              <a:rPr dirty="0" sz="1000" spc="-5">
                <a:solidFill>
                  <a:srgbClr val="010202"/>
                </a:solidFill>
                <a:latin typeface="Times New Roman"/>
                <a:cs typeface="Times New Roman"/>
              </a:rPr>
              <a:t> </a:t>
            </a:r>
            <a:r>
              <a:rPr dirty="0" sz="1000">
                <a:solidFill>
                  <a:srgbClr val="010202"/>
                </a:solidFill>
                <a:latin typeface="Times New Roman"/>
                <a:cs typeface="Times New Roman"/>
              </a:rPr>
              <a:t>solution</a:t>
            </a:r>
            <a:r>
              <a:rPr dirty="0" sz="1000" spc="-5">
                <a:solidFill>
                  <a:srgbClr val="010202"/>
                </a:solidFill>
                <a:latin typeface="Times New Roman"/>
                <a:cs typeface="Times New Roman"/>
              </a:rPr>
              <a:t> </a:t>
            </a:r>
            <a:r>
              <a:rPr dirty="0" sz="1000">
                <a:solidFill>
                  <a:srgbClr val="010202"/>
                </a:solidFill>
                <a:latin typeface="Times New Roman"/>
                <a:cs typeface="Times New Roman"/>
              </a:rPr>
              <a:t>is</a:t>
            </a:r>
            <a:r>
              <a:rPr dirty="0" sz="1000" spc="-5">
                <a:solidFill>
                  <a:srgbClr val="010202"/>
                </a:solidFill>
                <a:latin typeface="Times New Roman"/>
                <a:cs typeface="Times New Roman"/>
              </a:rPr>
              <a:t> </a:t>
            </a:r>
            <a:r>
              <a:rPr dirty="0" sz="1000">
                <a:solidFill>
                  <a:srgbClr val="010202"/>
                </a:solidFill>
                <a:latin typeface="Times New Roman"/>
                <a:cs typeface="Times New Roman"/>
              </a:rPr>
              <a:t>formed</a:t>
            </a:r>
            <a:r>
              <a:rPr dirty="0" sz="1000" spc="-5">
                <a:solidFill>
                  <a:srgbClr val="010202"/>
                </a:solidFill>
                <a:latin typeface="Times New Roman"/>
                <a:cs typeface="Times New Roman"/>
              </a:rPr>
              <a:t> </a:t>
            </a:r>
            <a:r>
              <a:rPr dirty="0" sz="1000">
                <a:solidFill>
                  <a:srgbClr val="010202"/>
                </a:solidFill>
                <a:latin typeface="Times New Roman"/>
                <a:cs typeface="Times New Roman"/>
              </a:rPr>
              <a:t>in</a:t>
            </a:r>
            <a:r>
              <a:rPr dirty="0" sz="1000" spc="-5">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12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4">
                <a:solidFill>
                  <a:srgbClr val="010202"/>
                </a:solidFill>
                <a:latin typeface="Times New Roman"/>
                <a:cs typeface="Times New Roman"/>
              </a:rPr>
              <a:t> </a:t>
            </a:r>
            <a:r>
              <a:rPr dirty="0" sz="1000">
                <a:solidFill>
                  <a:srgbClr val="010202"/>
                </a:solidFill>
                <a:latin typeface="Times New Roman"/>
                <a:cs typeface="Times New Roman"/>
              </a:rPr>
              <a:t>probability</a:t>
            </a:r>
            <a:r>
              <a:rPr dirty="0" sz="1000" spc="114">
                <a:solidFill>
                  <a:srgbClr val="010202"/>
                </a:solidFill>
                <a:latin typeface="Times New Roman"/>
                <a:cs typeface="Times New Roman"/>
              </a:rPr>
              <a:t> </a:t>
            </a:r>
            <a:r>
              <a:rPr dirty="0" sz="1000">
                <a:solidFill>
                  <a:srgbClr val="010202"/>
                </a:solidFill>
                <a:latin typeface="Times New Roman"/>
                <a:cs typeface="Times New Roman"/>
              </a:rPr>
              <a:t>of</a:t>
            </a:r>
            <a:r>
              <a:rPr dirty="0" sz="1000" spc="114">
                <a:solidFill>
                  <a:srgbClr val="010202"/>
                </a:solidFill>
                <a:latin typeface="Times New Roman"/>
                <a:cs typeface="Times New Roman"/>
              </a:rPr>
              <a:t> </a:t>
            </a:r>
            <a:r>
              <a:rPr dirty="0" sz="1000">
                <a:solidFill>
                  <a:srgbClr val="010202"/>
                </a:solidFill>
                <a:latin typeface="Times New Roman"/>
                <a:cs typeface="Times New Roman"/>
              </a:rPr>
              <a:t>the</a:t>
            </a:r>
            <a:r>
              <a:rPr dirty="0" sz="1000" spc="120">
                <a:solidFill>
                  <a:srgbClr val="010202"/>
                </a:solidFill>
                <a:latin typeface="Times New Roman"/>
                <a:cs typeface="Times New Roman"/>
              </a:rPr>
              <a:t> </a:t>
            </a:r>
            <a:r>
              <a:rPr dirty="0" sz="1000">
                <a:solidFill>
                  <a:srgbClr val="010202"/>
                </a:solidFill>
                <a:latin typeface="Times New Roman"/>
                <a:cs typeface="Times New Roman"/>
              </a:rPr>
              <a:t>occurrence</a:t>
            </a:r>
            <a:r>
              <a:rPr dirty="0" sz="1000" spc="114">
                <a:solidFill>
                  <a:srgbClr val="010202"/>
                </a:solidFill>
                <a:latin typeface="Times New Roman"/>
                <a:cs typeface="Times New Roman"/>
              </a:rPr>
              <a:t> </a:t>
            </a:r>
            <a:r>
              <a:rPr dirty="0" sz="1000">
                <a:solidFill>
                  <a:srgbClr val="010202"/>
                </a:solidFill>
                <a:latin typeface="Times New Roman"/>
                <a:cs typeface="Times New Roman"/>
              </a:rPr>
              <a:t>of</a:t>
            </a:r>
            <a:endParaRPr sz="1000">
              <a:latin typeface="Times New Roman"/>
              <a:cs typeface="Times New Roman"/>
            </a:endParaRPr>
          </a:p>
        </p:txBody>
      </p:sp>
      <p:sp>
        <p:nvSpPr>
          <p:cNvPr id="3" name="object 3"/>
          <p:cNvSpPr txBox="1"/>
          <p:nvPr/>
        </p:nvSpPr>
        <p:spPr>
          <a:xfrm>
            <a:off x="373900" y="5636895"/>
            <a:ext cx="4737100" cy="2104390"/>
          </a:xfrm>
          <a:prstGeom prst="rect">
            <a:avLst/>
          </a:prstGeom>
        </p:spPr>
        <p:txBody>
          <a:bodyPr wrap="square" lIns="0" tIns="27939" rIns="0" bIns="0" rtlCol="0" vert="horz">
            <a:spAutoFit/>
          </a:bodyPr>
          <a:lstStyle/>
          <a:p>
            <a:pPr marL="942340" marR="477520" indent="-457834">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9.25 </a:t>
            </a:r>
            <a:r>
              <a:rPr dirty="0" sz="1000">
                <a:solidFill>
                  <a:srgbClr val="010202"/>
                </a:solidFill>
                <a:latin typeface="Times New Roman"/>
                <a:cs typeface="Times New Roman"/>
              </a:rPr>
              <a:t>Illustration of the origins of deviation from regular  solution</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behavior.</a:t>
            </a:r>
            <a:endParaRPr sz="1000">
              <a:latin typeface="Times New Roman"/>
              <a:cs typeface="Times New Roman"/>
            </a:endParaRPr>
          </a:p>
          <a:p>
            <a:pPr algn="just" marL="50800" marR="43180">
              <a:lnSpc>
                <a:spcPct val="122600"/>
              </a:lnSpc>
              <a:spcBef>
                <a:spcPts val="805"/>
              </a:spcBef>
            </a:pPr>
            <a:r>
              <a:rPr dirty="0" sz="1000">
                <a:solidFill>
                  <a:srgbClr val="010202"/>
                </a:solidFill>
                <a:latin typeface="Times New Roman"/>
                <a:cs typeface="Times New Roman"/>
              </a:rPr>
              <a:t>an </a:t>
            </a:r>
            <a:r>
              <a:rPr dirty="0" sz="1000" i="1">
                <a:solidFill>
                  <a:srgbClr val="010202"/>
                </a:solidFill>
                <a:latin typeface="Times New Roman"/>
                <a:cs typeface="Times New Roman"/>
              </a:rPr>
              <a:t>A–B </a:t>
            </a:r>
            <a:r>
              <a:rPr dirty="0" sz="1000" spc="-5">
                <a:solidFill>
                  <a:srgbClr val="010202"/>
                </a:solidFill>
                <a:latin typeface="Times New Roman"/>
                <a:cs typeface="Times New Roman"/>
              </a:rPr>
              <a:t>pair is less than 0.5. Thereafter the atoms are rearranged in such </a:t>
            </a:r>
            <a:r>
              <a:rPr dirty="0" sz="1000">
                <a:solidFill>
                  <a:srgbClr val="010202"/>
                </a:solidFill>
                <a:latin typeface="Times New Roman"/>
                <a:cs typeface="Times New Roman"/>
              </a:rPr>
              <a:t>a </a:t>
            </a:r>
            <a:r>
              <a:rPr dirty="0" sz="1000" spc="-5">
                <a:solidFill>
                  <a:srgbClr val="010202"/>
                </a:solidFill>
                <a:latin typeface="Times New Roman"/>
                <a:cs typeface="Times New Roman"/>
              </a:rPr>
              <a:t>manner as  to continuously increase the probability of the occurrence of an </a:t>
            </a:r>
            <a:r>
              <a:rPr dirty="0" sz="1000" i="1">
                <a:solidFill>
                  <a:srgbClr val="010202"/>
                </a:solidFill>
                <a:latin typeface="Times New Roman"/>
                <a:cs typeface="Times New Roman"/>
              </a:rPr>
              <a:t>A–B </a:t>
            </a:r>
            <a:r>
              <a:rPr dirty="0" sz="1000" spc="-5">
                <a:solidFill>
                  <a:srgbClr val="010202"/>
                </a:solidFill>
                <a:latin typeface="Times New Roman"/>
                <a:cs typeface="Times New Roman"/>
              </a:rPr>
              <a:t>pair to its limiting  value 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in the completely ordered state. The change in the entropy of the system is  </a:t>
            </a:r>
            <a:r>
              <a:rPr dirty="0" sz="1000">
                <a:solidFill>
                  <a:srgbClr val="010202"/>
                </a:solidFill>
                <a:latin typeface="Times New Roman"/>
                <a:cs typeface="Times New Roman"/>
              </a:rPr>
              <a:t>given by the curve O</a:t>
            </a:r>
            <a:r>
              <a:rPr dirty="0" sz="1000" i="1">
                <a:solidFill>
                  <a:srgbClr val="010202"/>
                </a:solidFill>
                <a:latin typeface="Times New Roman"/>
                <a:cs typeface="Times New Roman"/>
              </a:rPr>
              <a:t>S</a:t>
            </a:r>
            <a:r>
              <a:rPr dirty="0" baseline="33333" sz="1125" i="1">
                <a:solidFill>
                  <a:srgbClr val="010202"/>
                </a:solidFill>
                <a:latin typeface="Times New Roman"/>
                <a:cs typeface="Times New Roman"/>
              </a:rPr>
              <a:t>M </a:t>
            </a:r>
            <a:r>
              <a:rPr dirty="0" sz="1000">
                <a:solidFill>
                  <a:srgbClr val="010202"/>
                </a:solidFill>
                <a:latin typeface="Times New Roman"/>
                <a:cs typeface="Times New Roman"/>
              </a:rPr>
              <a:t>in Fig. 9.25a and Fig. 9.25b; it increases from zero in the  </a:t>
            </a:r>
            <a:r>
              <a:rPr dirty="0" sz="1000" spc="20">
                <a:solidFill>
                  <a:srgbClr val="010202"/>
                </a:solidFill>
                <a:latin typeface="Times New Roman"/>
                <a:cs typeface="Times New Roman"/>
              </a:rPr>
              <a:t>immiscible configuration, passes through </a:t>
            </a:r>
            <a:r>
              <a:rPr dirty="0" sz="1000">
                <a:solidFill>
                  <a:srgbClr val="010202"/>
                </a:solidFill>
                <a:latin typeface="Times New Roman"/>
                <a:cs typeface="Times New Roman"/>
              </a:rPr>
              <a:t>a </a:t>
            </a:r>
            <a:r>
              <a:rPr dirty="0" sz="1000" spc="20">
                <a:solidFill>
                  <a:srgbClr val="010202"/>
                </a:solidFill>
                <a:latin typeface="Times New Roman"/>
                <a:cs typeface="Times New Roman"/>
              </a:rPr>
              <a:t>maximum </a:t>
            </a:r>
            <a:r>
              <a:rPr dirty="0" sz="1000" spc="10">
                <a:solidFill>
                  <a:srgbClr val="010202"/>
                </a:solidFill>
                <a:latin typeface="Times New Roman"/>
                <a:cs typeface="Times New Roman"/>
              </a:rPr>
              <a:t>at </a:t>
            </a:r>
            <a:r>
              <a:rPr dirty="0" sz="1000" spc="15">
                <a:solidFill>
                  <a:srgbClr val="010202"/>
                </a:solidFill>
                <a:latin typeface="Times New Roman"/>
                <a:cs typeface="Times New Roman"/>
              </a:rPr>
              <a:t>the </a:t>
            </a:r>
            <a:r>
              <a:rPr dirty="0" sz="1000" spc="20">
                <a:solidFill>
                  <a:srgbClr val="010202"/>
                </a:solidFill>
                <a:latin typeface="Times New Roman"/>
                <a:cs typeface="Times New Roman"/>
              </a:rPr>
              <a:t>random </a:t>
            </a:r>
            <a:r>
              <a:rPr dirty="0" sz="1000" spc="25">
                <a:solidFill>
                  <a:srgbClr val="010202"/>
                </a:solidFill>
                <a:latin typeface="Times New Roman"/>
                <a:cs typeface="Times New Roman"/>
              </a:rPr>
              <a:t>mixing  </a:t>
            </a:r>
            <a:r>
              <a:rPr dirty="0" sz="1000" spc="-5">
                <a:solidFill>
                  <a:srgbClr val="010202"/>
                </a:solidFill>
                <a:latin typeface="Times New Roman"/>
                <a:cs typeface="Times New Roman"/>
              </a:rPr>
              <a:t>configuration and decreases to zero in the ordered configuration. The corresponding  variations of </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S</a:t>
            </a:r>
            <a:r>
              <a:rPr dirty="0" baseline="33333" sz="1125" spc="15" i="1">
                <a:solidFill>
                  <a:srgbClr val="010202"/>
                </a:solidFill>
                <a:latin typeface="Times New Roman"/>
                <a:cs typeface="Times New Roman"/>
              </a:rPr>
              <a:t>M </a:t>
            </a:r>
            <a:r>
              <a:rPr dirty="0" sz="1000">
                <a:solidFill>
                  <a:srgbClr val="010202"/>
                </a:solidFill>
                <a:latin typeface="Times New Roman"/>
                <a:cs typeface="Times New Roman"/>
              </a:rPr>
              <a:t>are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in both figures. Fig. 9.25a is drawn for an exothermic  solution and Fig. 9.25b is drawn for an endothermic solution. Thus, in Fig. 25a, the heat  of</a:t>
            </a:r>
            <a:r>
              <a:rPr dirty="0" sz="1000" spc="55">
                <a:solidFill>
                  <a:srgbClr val="010202"/>
                </a:solidFill>
                <a:latin typeface="Times New Roman"/>
                <a:cs typeface="Times New Roman"/>
              </a:rPr>
              <a:t> </a:t>
            </a:r>
            <a:r>
              <a:rPr dirty="0" sz="1000">
                <a:solidFill>
                  <a:srgbClr val="010202"/>
                </a:solidFill>
                <a:latin typeface="Times New Roman"/>
                <a:cs typeface="Times New Roman"/>
              </a:rPr>
              <a:t>mixing</a:t>
            </a:r>
            <a:r>
              <a:rPr dirty="0" sz="1000" spc="60">
                <a:solidFill>
                  <a:srgbClr val="010202"/>
                </a:solidFill>
                <a:latin typeface="Times New Roman"/>
                <a:cs typeface="Times New Roman"/>
              </a:rPr>
              <a:t> </a:t>
            </a:r>
            <a:r>
              <a:rPr dirty="0" sz="1000">
                <a:solidFill>
                  <a:srgbClr val="010202"/>
                </a:solidFill>
                <a:latin typeface="Times New Roman"/>
                <a:cs typeface="Times New Roman"/>
              </a:rPr>
              <a:t>line,</a:t>
            </a:r>
            <a:r>
              <a:rPr dirty="0" sz="1000" spc="55">
                <a:solidFill>
                  <a:srgbClr val="010202"/>
                </a:solidFill>
                <a:latin typeface="Times New Roman"/>
                <a:cs typeface="Times New Roman"/>
              </a:rPr>
              <a:t> </a:t>
            </a:r>
            <a:r>
              <a:rPr dirty="0" sz="1000">
                <a:solidFill>
                  <a:srgbClr val="010202"/>
                </a:solidFill>
                <a:latin typeface="Times New Roman"/>
                <a:cs typeface="Times New Roman"/>
              </a:rPr>
              <a:t>identified</a:t>
            </a:r>
            <a:r>
              <a:rPr dirty="0" sz="1000" spc="60">
                <a:solidFill>
                  <a:srgbClr val="010202"/>
                </a:solidFill>
                <a:latin typeface="Times New Roman"/>
                <a:cs typeface="Times New Roman"/>
              </a:rPr>
              <a:t> </a:t>
            </a:r>
            <a:r>
              <a:rPr dirty="0" sz="1000">
                <a:solidFill>
                  <a:srgbClr val="010202"/>
                </a:solidFill>
                <a:latin typeface="Times New Roman"/>
                <a:cs typeface="Times New Roman"/>
              </a:rPr>
              <a:t>as</a:t>
            </a:r>
            <a:r>
              <a:rPr dirty="0" sz="1000" spc="50">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sz="1000" i="1">
                <a:solidFill>
                  <a:srgbClr val="010202"/>
                </a:solidFill>
                <a:latin typeface="Times New Roman"/>
                <a:cs typeface="Times New Roman"/>
              </a:rPr>
              <a:t>,</a:t>
            </a:r>
            <a:r>
              <a:rPr dirty="0" sz="1000" spc="60" i="1">
                <a:solidFill>
                  <a:srgbClr val="010202"/>
                </a:solidFill>
                <a:latin typeface="Times New Roman"/>
                <a:cs typeface="Times New Roman"/>
              </a:rPr>
              <a:t> </a:t>
            </a:r>
            <a:r>
              <a:rPr dirty="0" sz="1000">
                <a:solidFill>
                  <a:srgbClr val="010202"/>
                </a:solidFill>
                <a:latin typeface="Times New Roman"/>
                <a:cs typeface="Times New Roman"/>
              </a:rPr>
              <a:t>begins</a:t>
            </a:r>
            <a:r>
              <a:rPr dirty="0" sz="1000" spc="55">
                <a:solidFill>
                  <a:srgbClr val="010202"/>
                </a:solidFill>
                <a:latin typeface="Times New Roman"/>
                <a:cs typeface="Times New Roman"/>
              </a:rPr>
              <a:t> </a:t>
            </a:r>
            <a:r>
              <a:rPr dirty="0" sz="1000">
                <a:solidFill>
                  <a:srgbClr val="010202"/>
                </a:solidFill>
                <a:latin typeface="Times New Roman"/>
                <a:cs typeface="Times New Roman"/>
              </a:rPr>
              <a:t>at</a:t>
            </a:r>
            <a:r>
              <a:rPr dirty="0" sz="1000" spc="60">
                <a:solidFill>
                  <a:srgbClr val="010202"/>
                </a:solidFill>
                <a:latin typeface="Times New Roman"/>
                <a:cs typeface="Times New Roman"/>
              </a:rPr>
              <a:t> </a:t>
            </a:r>
            <a:r>
              <a:rPr dirty="0" sz="1000">
                <a:solidFill>
                  <a:srgbClr val="010202"/>
                </a:solidFill>
                <a:latin typeface="Times New Roman"/>
                <a:cs typeface="Times New Roman"/>
              </a:rPr>
              <a:t>an</a:t>
            </a:r>
            <a:r>
              <a:rPr dirty="0" sz="1000" spc="55">
                <a:solidFill>
                  <a:srgbClr val="010202"/>
                </a:solidFill>
                <a:latin typeface="Times New Roman"/>
                <a:cs typeface="Times New Roman"/>
              </a:rPr>
              <a:t> </a:t>
            </a:r>
            <a:r>
              <a:rPr dirty="0" sz="1000">
                <a:solidFill>
                  <a:srgbClr val="010202"/>
                </a:solidFill>
                <a:latin typeface="Times New Roman"/>
                <a:cs typeface="Times New Roman"/>
              </a:rPr>
              <a:t>arbitrary</a:t>
            </a:r>
            <a:r>
              <a:rPr dirty="0" sz="1000" spc="60">
                <a:solidFill>
                  <a:srgbClr val="010202"/>
                </a:solidFill>
                <a:latin typeface="Times New Roman"/>
                <a:cs typeface="Times New Roman"/>
              </a:rPr>
              <a:t> </a:t>
            </a:r>
            <a:r>
              <a:rPr dirty="0" sz="1000">
                <a:solidFill>
                  <a:srgbClr val="010202"/>
                </a:solidFill>
                <a:latin typeface="Times New Roman"/>
                <a:cs typeface="Times New Roman"/>
              </a:rPr>
              <a:t>value</a:t>
            </a:r>
            <a:r>
              <a:rPr dirty="0" sz="1000" spc="60">
                <a:solidFill>
                  <a:srgbClr val="010202"/>
                </a:solidFill>
                <a:latin typeface="Times New Roman"/>
                <a:cs typeface="Times New Roman"/>
              </a:rPr>
              <a:t> </a:t>
            </a:r>
            <a:r>
              <a:rPr dirty="0" sz="1000">
                <a:solidFill>
                  <a:srgbClr val="010202"/>
                </a:solidFill>
                <a:latin typeface="Times New Roman"/>
                <a:cs typeface="Times New Roman"/>
              </a:rPr>
              <a:t>of</a:t>
            </a:r>
            <a:r>
              <a:rPr dirty="0" sz="1000" spc="55">
                <a:solidFill>
                  <a:srgbClr val="010202"/>
                </a:solidFill>
                <a:latin typeface="Times New Roman"/>
                <a:cs typeface="Times New Roman"/>
              </a:rPr>
              <a:t> </a:t>
            </a:r>
            <a:r>
              <a:rPr dirty="0" sz="1000">
                <a:solidFill>
                  <a:srgbClr val="010202"/>
                </a:solidFill>
                <a:latin typeface="Times New Roman"/>
                <a:cs typeface="Times New Roman"/>
              </a:rPr>
              <a:t>zero</a:t>
            </a:r>
            <a:endParaRPr sz="1000">
              <a:latin typeface="Times New Roman"/>
              <a:cs typeface="Times New Roman"/>
            </a:endParaRPr>
          </a:p>
        </p:txBody>
      </p:sp>
      <p:sp>
        <p:nvSpPr>
          <p:cNvPr id="4" name="object 4"/>
          <p:cNvSpPr/>
          <p:nvPr/>
        </p:nvSpPr>
        <p:spPr>
          <a:xfrm>
            <a:off x="723900" y="2623311"/>
            <a:ext cx="4118483" cy="2882138"/>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279525" y="5150954"/>
            <a:ext cx="2495550" cy="200025"/>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1708150" y="6386029"/>
            <a:ext cx="1647825" cy="209550"/>
          </a:xfrm>
          <a:prstGeom prst="rect">
            <a:avLst/>
          </a:prstGeom>
          <a:blipFill>
            <a:blip r:embed="rId3" cstate="print"/>
            <a:stretch>
              <a:fillRect/>
            </a:stretch>
          </a:blipFill>
        </p:spPr>
        <p:txBody>
          <a:bodyPr wrap="square" lIns="0" tIns="0" rIns="0" bIns="0" rtlCol="0"/>
          <a:lstStyle/>
          <a:p/>
        </p:txBody>
      </p:sp>
      <p:sp>
        <p:nvSpPr>
          <p:cNvPr id="4" name="object 4"/>
          <p:cNvSpPr txBox="1"/>
          <p:nvPr/>
        </p:nvSpPr>
        <p:spPr>
          <a:xfrm>
            <a:off x="329211" y="403223"/>
            <a:ext cx="4829175" cy="7357745"/>
          </a:xfrm>
          <a:prstGeom prst="rect">
            <a:avLst/>
          </a:prstGeom>
        </p:spPr>
        <p:txBody>
          <a:bodyPr wrap="square" lIns="0" tIns="12700" rIns="0" bIns="0" rtlCol="0" vert="horz">
            <a:spAutoFit/>
          </a:bodyPr>
          <a:lstStyle/>
          <a:p>
            <a:pPr algn="r" marR="120650">
              <a:lnSpc>
                <a:spcPct val="100000"/>
              </a:lnSpc>
              <a:spcBef>
                <a:spcPts val="100"/>
              </a:spcBef>
            </a:pPr>
            <a:r>
              <a:rPr dirty="0" sz="1000" i="1">
                <a:solidFill>
                  <a:srgbClr val="231F20"/>
                </a:solidFill>
                <a:latin typeface="Times New Roman"/>
                <a:cs typeface="Times New Roman"/>
              </a:rPr>
              <a:t>The Behavior of Solutions</a:t>
            </a:r>
            <a:r>
              <a:rPr dirty="0" sz="1000" spc="150" i="1">
                <a:solidFill>
                  <a:srgbClr val="231F20"/>
                </a:solidFill>
                <a:latin typeface="Times New Roman"/>
                <a:cs typeface="Times New Roman"/>
              </a:rPr>
              <a:t> </a:t>
            </a:r>
            <a:r>
              <a:rPr dirty="0" sz="1000">
                <a:solidFill>
                  <a:srgbClr val="231F20"/>
                </a:solidFill>
                <a:latin typeface="Times New Roman"/>
                <a:cs typeface="Times New Roman"/>
              </a:rPr>
              <a:t>297</a:t>
            </a:r>
            <a:endParaRPr sz="1000">
              <a:latin typeface="Times New Roman"/>
              <a:cs typeface="Times New Roman"/>
            </a:endParaRPr>
          </a:p>
          <a:p>
            <a:pPr algn="just" marL="127000" marR="120650">
              <a:lnSpc>
                <a:spcPct val="122600"/>
              </a:lnSpc>
              <a:spcBef>
                <a:spcPts val="590"/>
              </a:spcBef>
            </a:pPr>
            <a:r>
              <a:rPr dirty="0" sz="1000">
                <a:solidFill>
                  <a:srgbClr val="010202"/>
                </a:solidFill>
                <a:latin typeface="Times New Roman"/>
                <a:cs typeface="Times New Roman"/>
              </a:rPr>
              <a:t>on the </a:t>
            </a:r>
            <a:r>
              <a:rPr dirty="0" sz="1000" i="1">
                <a:solidFill>
                  <a:srgbClr val="010202"/>
                </a:solidFill>
                <a:latin typeface="Times New Roman"/>
                <a:cs typeface="Times New Roman"/>
              </a:rPr>
              <a:t>y</a:t>
            </a:r>
            <a:r>
              <a:rPr dirty="0" sz="1000">
                <a:solidFill>
                  <a:srgbClr val="010202"/>
                </a:solidFill>
                <a:latin typeface="Times New Roman"/>
                <a:cs typeface="Times New Roman"/>
              </a:rPr>
              <a:t>-axis and decreases linearly with increasing probability of an </a:t>
            </a:r>
            <a:r>
              <a:rPr dirty="0" sz="1000" i="1">
                <a:solidFill>
                  <a:srgbClr val="010202"/>
                </a:solidFill>
                <a:latin typeface="Times New Roman"/>
                <a:cs typeface="Times New Roman"/>
              </a:rPr>
              <a:t>A–B </a:t>
            </a:r>
            <a:r>
              <a:rPr dirty="0" sz="1000" spc="-15">
                <a:solidFill>
                  <a:srgbClr val="010202"/>
                </a:solidFill>
                <a:latin typeface="Times New Roman"/>
                <a:cs typeface="Times New Roman"/>
              </a:rPr>
              <a:t>pair. </a:t>
            </a:r>
            <a:r>
              <a:rPr dirty="0" sz="1000" spc="-5">
                <a:solidFill>
                  <a:srgbClr val="010202"/>
                </a:solidFill>
                <a:latin typeface="Times New Roman"/>
                <a:cs typeface="Times New Roman"/>
              </a:rPr>
              <a:t>In Fig.  </a:t>
            </a:r>
            <a:r>
              <a:rPr dirty="0" sz="1000">
                <a:solidFill>
                  <a:srgbClr val="010202"/>
                </a:solidFill>
                <a:latin typeface="Times New Roman"/>
                <a:cs typeface="Times New Roman"/>
              </a:rPr>
              <a:t>25b the 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sz="1000" i="1">
                <a:solidFill>
                  <a:srgbClr val="010202"/>
                </a:solidFill>
                <a:latin typeface="Times New Roman"/>
                <a:cs typeface="Times New Roman"/>
              </a:rPr>
              <a:t>, </a:t>
            </a:r>
            <a:r>
              <a:rPr dirty="0" sz="1000">
                <a:solidFill>
                  <a:srgbClr val="010202"/>
                </a:solidFill>
                <a:latin typeface="Times New Roman"/>
                <a:cs typeface="Times New Roman"/>
              </a:rPr>
              <a:t>begins at zero and increases linearly with increasing probability of an </a:t>
            </a:r>
            <a:r>
              <a:rPr dirty="0" sz="1000" i="1">
                <a:solidFill>
                  <a:srgbClr val="010202"/>
                </a:solidFill>
                <a:latin typeface="Times New Roman"/>
                <a:cs typeface="Times New Roman"/>
              </a:rPr>
              <a:t>A–B  </a:t>
            </a:r>
            <a:r>
              <a:rPr dirty="0" sz="1000" spc="-15">
                <a:solidFill>
                  <a:srgbClr val="010202"/>
                </a:solidFill>
                <a:latin typeface="Times New Roman"/>
                <a:cs typeface="Times New Roman"/>
              </a:rPr>
              <a:t>pair. </a:t>
            </a:r>
            <a:r>
              <a:rPr dirty="0" sz="1000">
                <a:solidFill>
                  <a:srgbClr val="010202"/>
                </a:solidFill>
                <a:latin typeface="Times New Roman"/>
                <a:cs typeface="Times New Roman"/>
              </a:rPr>
              <a:t>The variations of the Gibbs free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with configuration, given as the sum of</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M  </a:t>
            </a:r>
            <a:r>
              <a:rPr dirty="0" sz="1000">
                <a:solidFill>
                  <a:srgbClr val="010202"/>
                </a:solidFill>
                <a:latin typeface="Times New Roman"/>
                <a:cs typeface="Times New Roman"/>
              </a:rPr>
              <a:t>and</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S</a:t>
            </a:r>
            <a:r>
              <a:rPr dirty="0" baseline="33333" sz="1125" spc="7" i="1">
                <a:solidFill>
                  <a:srgbClr val="010202"/>
                </a:solidFill>
                <a:latin typeface="Times New Roman"/>
                <a:cs typeface="Times New Roman"/>
              </a:rPr>
              <a:t>M</a:t>
            </a:r>
            <a:r>
              <a:rPr dirty="0" sz="1000" spc="5" i="1">
                <a:solidFill>
                  <a:srgbClr val="010202"/>
                </a:solidFill>
                <a:latin typeface="Times New Roman"/>
                <a:cs typeface="Times New Roman"/>
              </a:rPr>
              <a:t>,</a:t>
            </a:r>
            <a:r>
              <a:rPr dirty="0" sz="1000" spc="140" i="1">
                <a:solidFill>
                  <a:srgbClr val="010202"/>
                </a:solidFill>
                <a:latin typeface="Times New Roman"/>
                <a:cs typeface="Times New Roman"/>
              </a:rPr>
              <a:t> </a:t>
            </a:r>
            <a:r>
              <a:rPr dirty="0" sz="1000">
                <a:solidFill>
                  <a:srgbClr val="010202"/>
                </a:solidFill>
                <a:latin typeface="Times New Roman"/>
                <a:cs typeface="Times New Roman"/>
              </a:rPr>
              <a:t>are</a:t>
            </a:r>
            <a:r>
              <a:rPr dirty="0" sz="1000" spc="140">
                <a:solidFill>
                  <a:srgbClr val="010202"/>
                </a:solidFill>
                <a:latin typeface="Times New Roman"/>
                <a:cs typeface="Times New Roman"/>
              </a:rPr>
              <a:t> </a:t>
            </a:r>
            <a:r>
              <a:rPr dirty="0" sz="1000" spc="-5">
                <a:solidFill>
                  <a:srgbClr val="010202"/>
                </a:solidFill>
                <a:latin typeface="Times New Roman"/>
                <a:cs typeface="Times New Roman"/>
              </a:rPr>
              <a:t>shown</a:t>
            </a:r>
            <a:r>
              <a:rPr dirty="0" sz="1000" spc="140">
                <a:solidFill>
                  <a:srgbClr val="010202"/>
                </a:solidFill>
                <a:latin typeface="Times New Roman"/>
                <a:cs typeface="Times New Roman"/>
              </a:rPr>
              <a:t> </a:t>
            </a:r>
            <a:r>
              <a:rPr dirty="0" sz="1000">
                <a:solidFill>
                  <a:srgbClr val="010202"/>
                </a:solidFill>
                <a:latin typeface="Times New Roman"/>
                <a:cs typeface="Times New Roman"/>
              </a:rPr>
              <a:t>as</a:t>
            </a:r>
            <a:r>
              <a:rPr dirty="0" sz="1000" spc="13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35">
                <a:solidFill>
                  <a:srgbClr val="010202"/>
                </a:solidFill>
                <a:latin typeface="Times New Roman"/>
                <a:cs typeface="Times New Roman"/>
              </a:rPr>
              <a:t> </a:t>
            </a:r>
            <a:r>
              <a:rPr dirty="0" sz="1000">
                <a:solidFill>
                  <a:srgbClr val="010202"/>
                </a:solidFill>
                <a:latin typeface="Times New Roman"/>
                <a:cs typeface="Times New Roman"/>
              </a:rPr>
              <a:t>lines</a:t>
            </a:r>
            <a:r>
              <a:rPr dirty="0" sz="1000" spc="130">
                <a:solidFill>
                  <a:srgbClr val="010202"/>
                </a:solidFill>
                <a:latin typeface="Times New Roman"/>
                <a:cs typeface="Times New Roman"/>
              </a:rPr>
              <a:t> </a:t>
            </a:r>
            <a:r>
              <a:rPr dirty="0" sz="1000">
                <a:solidFill>
                  <a:srgbClr val="010202"/>
                </a:solidFill>
                <a:latin typeface="Times New Roman"/>
                <a:cs typeface="Times New Roman"/>
              </a:rPr>
              <a:t>O</a:t>
            </a:r>
            <a:r>
              <a:rPr dirty="0" sz="1000" i="1">
                <a:solidFill>
                  <a:srgbClr val="010202"/>
                </a:solidFill>
                <a:latin typeface="Times New Roman"/>
                <a:cs typeface="Times New Roman"/>
              </a:rPr>
              <a:t>G</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equilibrium</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configuration</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occurs</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at</a:t>
            </a:r>
            <a:r>
              <a:rPr dirty="0" sz="1000" spc="130">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algn="just" marL="127000" marR="120014" indent="635">
              <a:lnSpc>
                <a:spcPct val="100000"/>
              </a:lnSpc>
              <a:spcBef>
                <a:spcPts val="275"/>
              </a:spcBef>
            </a:pPr>
            <a:r>
              <a:rPr dirty="0" sz="1000">
                <a:solidFill>
                  <a:srgbClr val="010202"/>
                </a:solidFill>
                <a:latin typeface="Times New Roman"/>
                <a:cs typeface="Times New Roman"/>
              </a:rPr>
              <a:t>position of the minimum on the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 </a:t>
            </a:r>
            <a:r>
              <a:rPr dirty="0" sz="1000">
                <a:solidFill>
                  <a:srgbClr val="010202"/>
                </a:solidFill>
                <a:latin typeface="Times New Roman"/>
                <a:cs typeface="Times New Roman"/>
              </a:rPr>
              <a:t>curve, which is seen to be at a value of the  probability of the occurrence of an </a:t>
            </a:r>
            <a:r>
              <a:rPr dirty="0" sz="1000" spc="-10" i="1">
                <a:solidFill>
                  <a:srgbClr val="010202"/>
                </a:solidFill>
                <a:latin typeface="Times New Roman"/>
                <a:cs typeface="Times New Roman"/>
              </a:rPr>
              <a:t>A</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B </a:t>
            </a:r>
            <a:r>
              <a:rPr dirty="0" sz="1000">
                <a:solidFill>
                  <a:srgbClr val="010202"/>
                </a:solidFill>
                <a:latin typeface="Times New Roman"/>
                <a:cs typeface="Times New Roman"/>
              </a:rPr>
              <a:t>pair of greater than 0.5 in the exothermically  </a:t>
            </a:r>
            <a:r>
              <a:rPr dirty="0" sz="1000" spc="-5">
                <a:solidFill>
                  <a:srgbClr val="010202"/>
                </a:solidFill>
                <a:latin typeface="Times New Roman"/>
                <a:cs typeface="Times New Roman"/>
              </a:rPr>
              <a:t>forming solution and 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value of less than 0.5 in the endothermically forming solution.  </a:t>
            </a:r>
            <a:r>
              <a:rPr dirty="0" sz="1000">
                <a:solidFill>
                  <a:srgbClr val="010202"/>
                </a:solidFill>
                <a:latin typeface="Times New Roman"/>
                <a:cs typeface="Times New Roman"/>
              </a:rPr>
              <a:t>It  is  seen  that  the  random  configuration  is  the  equilibrium  configuration  only</a:t>
            </a:r>
            <a:r>
              <a:rPr dirty="0" sz="1000" spc="30">
                <a:solidFill>
                  <a:srgbClr val="010202"/>
                </a:solidFill>
                <a:latin typeface="Times New Roman"/>
                <a:cs typeface="Times New Roman"/>
              </a:rPr>
              <a:t> </a:t>
            </a:r>
            <a:r>
              <a:rPr dirty="0" sz="1000">
                <a:solidFill>
                  <a:srgbClr val="010202"/>
                </a:solidFill>
                <a:latin typeface="Times New Roman"/>
                <a:cs typeface="Times New Roman"/>
              </a:rPr>
              <a:t>when</a:t>
            </a:r>
            <a:endParaRPr sz="1000">
              <a:latin typeface="Times New Roman"/>
              <a:cs typeface="Times New Roman"/>
            </a:endParaRPr>
          </a:p>
          <a:p>
            <a:pPr algn="just" marL="127635" indent="-1270">
              <a:lnSpc>
                <a:spcPct val="100000"/>
              </a:lnSpc>
              <a:spcBef>
                <a:spcPts val="270"/>
              </a:spcBef>
            </a:pPr>
            <a:r>
              <a:rPr dirty="0" sz="1000">
                <a:solidFill>
                  <a:srgbClr val="010202"/>
                </a:solidFill>
                <a:latin typeface="Times New Roman"/>
                <a:cs typeface="Times New Roman"/>
              </a:rPr>
              <a:t>O</a:t>
            </a:r>
            <a:r>
              <a:rPr dirty="0" sz="1000" i="1">
                <a:solidFill>
                  <a:srgbClr val="010202"/>
                </a:solidFill>
                <a:latin typeface="Times New Roman"/>
                <a:cs typeface="Times New Roman"/>
              </a:rPr>
              <a:t>H</a:t>
            </a:r>
            <a:r>
              <a:rPr dirty="0" baseline="33333" sz="1125" i="1">
                <a:solidFill>
                  <a:srgbClr val="010202"/>
                </a:solidFill>
                <a:latin typeface="Times New Roman"/>
                <a:cs typeface="Times New Roman"/>
              </a:rPr>
              <a:t>M</a:t>
            </a:r>
            <a:r>
              <a:rPr dirty="0" sz="1000">
                <a:solidFill>
                  <a:srgbClr val="010202"/>
                </a:solidFill>
                <a:latin typeface="Times New Roman"/>
                <a:cs typeface="Times New Roman"/>
              </a:rPr>
              <a:t>=0</a:t>
            </a:r>
            <a:r>
              <a:rPr dirty="0" sz="1000" spc="45">
                <a:solidFill>
                  <a:srgbClr val="010202"/>
                </a:solidFill>
                <a:latin typeface="Times New Roman"/>
                <a:cs typeface="Times New Roman"/>
              </a:rPr>
              <a:t> </a:t>
            </a:r>
            <a:r>
              <a:rPr dirty="0" sz="1000">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a:solidFill>
                  <a:srgbClr val="010202"/>
                </a:solidFill>
                <a:latin typeface="Times New Roman"/>
                <a:cs typeface="Times New Roman"/>
              </a:rPr>
              <a:t>that,</a:t>
            </a:r>
            <a:r>
              <a:rPr dirty="0" sz="1000" spc="50">
                <a:solidFill>
                  <a:srgbClr val="010202"/>
                </a:solidFill>
                <a:latin typeface="Times New Roman"/>
                <a:cs typeface="Times New Roman"/>
              </a:rPr>
              <a:t> </a:t>
            </a:r>
            <a:r>
              <a:rPr dirty="0" sz="1000">
                <a:solidFill>
                  <a:srgbClr val="010202"/>
                </a:solidFill>
                <a:latin typeface="Times New Roman"/>
                <a:cs typeface="Times New Roman"/>
              </a:rPr>
              <a:t>as</a:t>
            </a:r>
            <a:r>
              <a:rPr dirty="0" sz="1000" spc="45">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magnitude</a:t>
            </a:r>
            <a:r>
              <a:rPr dirty="0" sz="1000" spc="45">
                <a:solidFill>
                  <a:srgbClr val="010202"/>
                </a:solidFill>
                <a:latin typeface="Times New Roman"/>
                <a:cs typeface="Times New Roman"/>
              </a:rPr>
              <a:t> </a:t>
            </a:r>
            <a:r>
              <a:rPr dirty="0" sz="100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spc="35">
                <a:solidFill>
                  <a:srgbClr val="010202"/>
                </a:solidFill>
                <a:latin typeface="Times New Roman"/>
                <a:cs typeface="Times New Roman"/>
              </a:rPr>
              <a:t>|fi|</a:t>
            </a:r>
            <a:r>
              <a:rPr dirty="0" sz="1000" spc="45">
                <a:solidFill>
                  <a:srgbClr val="010202"/>
                </a:solidFill>
                <a:latin typeface="Times New Roman"/>
                <a:cs typeface="Times New Roman"/>
              </a:rPr>
              <a:t> </a:t>
            </a:r>
            <a:r>
              <a:rPr dirty="0" sz="1000">
                <a:solidFill>
                  <a:srgbClr val="010202"/>
                </a:solidFill>
                <a:latin typeface="Times New Roman"/>
                <a:cs typeface="Times New Roman"/>
              </a:rPr>
              <a:t>for</a:t>
            </a:r>
            <a:r>
              <a:rPr dirty="0" sz="1000" spc="50">
                <a:solidFill>
                  <a:srgbClr val="010202"/>
                </a:solidFill>
                <a:latin typeface="Times New Roman"/>
                <a:cs typeface="Times New Roman"/>
              </a:rPr>
              <a:t> </a:t>
            </a:r>
            <a:r>
              <a:rPr dirty="0" sz="1000">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50">
                <a:solidFill>
                  <a:srgbClr val="010202"/>
                </a:solidFill>
                <a:latin typeface="Times New Roman"/>
                <a:cs typeface="Times New Roman"/>
              </a:rPr>
              <a:t> </a:t>
            </a:r>
            <a:r>
              <a:rPr dirty="0" sz="1000" i="1">
                <a:solidFill>
                  <a:srgbClr val="010202"/>
                </a:solidFill>
                <a:latin typeface="Times New Roman"/>
                <a:cs typeface="Times New Roman"/>
              </a:rPr>
              <a:t>A–B</a:t>
            </a:r>
            <a:r>
              <a:rPr dirty="0" sz="1000" spc="45" i="1">
                <a:solidFill>
                  <a:srgbClr val="010202"/>
                </a:solidFill>
                <a:latin typeface="Times New Roman"/>
                <a:cs typeface="Times New Roman"/>
              </a:rPr>
              <a:t> </a:t>
            </a:r>
            <a:r>
              <a:rPr dirty="0" sz="1000">
                <a:solidFill>
                  <a:srgbClr val="010202"/>
                </a:solidFill>
                <a:latin typeface="Times New Roman"/>
                <a:cs typeface="Times New Roman"/>
              </a:rPr>
              <a:t>increases,</a:t>
            </a:r>
            <a:r>
              <a:rPr dirty="0" sz="1000" spc="50">
                <a:solidFill>
                  <a:srgbClr val="010202"/>
                </a:solidFill>
                <a:latin typeface="Times New Roman"/>
                <a:cs typeface="Times New Roman"/>
              </a:rPr>
              <a:t> </a:t>
            </a:r>
            <a:r>
              <a:rPr dirty="0" sz="1000">
                <a:solidFill>
                  <a:srgbClr val="010202"/>
                </a:solidFill>
                <a:latin typeface="Times New Roman"/>
                <a:cs typeface="Times New Roman"/>
              </a:rPr>
              <a:t>then,</a:t>
            </a:r>
            <a:r>
              <a:rPr dirty="0" sz="1000" spc="45">
                <a:solidFill>
                  <a:srgbClr val="010202"/>
                </a:solidFill>
                <a:latin typeface="Times New Roman"/>
                <a:cs typeface="Times New Roman"/>
              </a:rPr>
              <a:t> </a:t>
            </a:r>
            <a:r>
              <a:rPr dirty="0" sz="1000">
                <a:solidFill>
                  <a:srgbClr val="010202"/>
                </a:solidFill>
                <a:latin typeface="Times New Roman"/>
                <a:cs typeface="Times New Roman"/>
              </a:rPr>
              <a:t>at</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constant</a:t>
            </a:r>
            <a:endParaRPr sz="1000">
              <a:latin typeface="Times New Roman"/>
              <a:cs typeface="Times New Roman"/>
            </a:endParaRPr>
          </a:p>
          <a:p>
            <a:pPr algn="just" marL="128270" marR="119380" indent="-635">
              <a:lnSpc>
                <a:spcPct val="100000"/>
              </a:lnSpc>
              <a:spcBef>
                <a:spcPts val="270"/>
              </a:spcBef>
            </a:pPr>
            <a:r>
              <a:rPr dirty="0" sz="1000" spc="-5">
                <a:solidFill>
                  <a:srgbClr val="010202"/>
                </a:solidFill>
                <a:latin typeface="Times New Roman"/>
                <a:cs typeface="Times New Roman"/>
              </a:rPr>
              <a:t>temperature, the </a:t>
            </a:r>
            <a:r>
              <a:rPr dirty="0" sz="1000">
                <a:solidFill>
                  <a:srgbClr val="010202"/>
                </a:solidFill>
                <a:latin typeface="Times New Roman"/>
                <a:cs typeface="Times New Roman"/>
              </a:rPr>
              <a:t>position of the minimum in the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 </a:t>
            </a:r>
            <a:r>
              <a:rPr dirty="0" sz="1000">
                <a:solidFill>
                  <a:srgbClr val="010202"/>
                </a:solidFill>
                <a:latin typeface="Times New Roman"/>
                <a:cs typeface="Times New Roman"/>
              </a:rPr>
              <a:t>curve moves further away from the  </a:t>
            </a:r>
            <a:r>
              <a:rPr dirty="0" sz="1000" spc="-5">
                <a:solidFill>
                  <a:srgbClr val="010202"/>
                </a:solidFill>
                <a:latin typeface="Times New Roman"/>
                <a:cs typeface="Times New Roman"/>
              </a:rPr>
              <a:t>random  configuration.  </a:t>
            </a: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for  any  given  system  (of  fixed  </a:t>
            </a:r>
            <a:r>
              <a:rPr dirty="0" sz="1000" spc="35">
                <a:solidFill>
                  <a:srgbClr val="010202"/>
                </a:solidFill>
                <a:latin typeface="Times New Roman"/>
                <a:cs typeface="Times New Roman"/>
              </a:rPr>
              <a:t>fi), </a:t>
            </a:r>
            <a:r>
              <a:rPr dirty="0" sz="1000">
                <a:solidFill>
                  <a:srgbClr val="010202"/>
                </a:solidFill>
                <a:latin typeface="Times New Roman"/>
                <a:cs typeface="Times New Roman"/>
              </a:rPr>
              <a:t>as  </a:t>
            </a:r>
            <a:r>
              <a:rPr dirty="0" sz="1000" spc="-40" i="1">
                <a:solidFill>
                  <a:srgbClr val="010202"/>
                </a:solidFill>
                <a:latin typeface="Times New Roman"/>
                <a:cs typeface="Times New Roman"/>
              </a:rPr>
              <a:t>T,  </a:t>
            </a:r>
            <a:r>
              <a:rPr dirty="0" sz="1000">
                <a:solidFill>
                  <a:srgbClr val="010202"/>
                </a:solidFill>
                <a:latin typeface="Times New Roman"/>
                <a:cs typeface="Times New Roman"/>
              </a:rPr>
              <a:t>and</a:t>
            </a:r>
            <a:r>
              <a:rPr dirty="0" sz="1000" spc="5">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a:p>
            <a:pPr algn="just" marL="127635" marR="120650" indent="1270">
              <a:lnSpc>
                <a:spcPct val="100000"/>
              </a:lnSpc>
              <a:spcBef>
                <a:spcPts val="270"/>
              </a:spcBef>
            </a:pPr>
            <a:r>
              <a:rPr dirty="0" sz="1000" spc="-5">
                <a:solidFill>
                  <a:srgbClr val="010202"/>
                </a:solidFill>
                <a:latin typeface="Times New Roman"/>
                <a:cs typeface="Times New Roman"/>
              </a:rPr>
              <a:t>|</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S</a:t>
            </a:r>
            <a:r>
              <a:rPr dirty="0" baseline="33333" sz="1125" spc="-7" i="1">
                <a:solidFill>
                  <a:srgbClr val="010202"/>
                </a:solidFill>
                <a:latin typeface="Times New Roman"/>
                <a:cs typeface="Times New Roman"/>
              </a:rPr>
              <a:t>M</a:t>
            </a:r>
            <a:r>
              <a:rPr dirty="0" sz="1000" spc="-5">
                <a:solidFill>
                  <a:srgbClr val="010202"/>
                </a:solidFill>
                <a:latin typeface="Times New Roman"/>
                <a:cs typeface="Times New Roman"/>
              </a:rPr>
              <a:t>|, increases, the position of the minimum in the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 </a:t>
            </a:r>
            <a:r>
              <a:rPr dirty="0" sz="1000" spc="-5">
                <a:solidFill>
                  <a:srgbClr val="010202"/>
                </a:solidFill>
                <a:latin typeface="Times New Roman"/>
                <a:cs typeface="Times New Roman"/>
              </a:rPr>
              <a:t>curve moves toward the  </a:t>
            </a:r>
            <a:r>
              <a:rPr dirty="0" sz="1000">
                <a:solidFill>
                  <a:srgbClr val="010202"/>
                </a:solidFill>
                <a:latin typeface="Times New Roman"/>
                <a:cs typeface="Times New Roman"/>
              </a:rPr>
              <a:t>random</a:t>
            </a:r>
            <a:r>
              <a:rPr dirty="0" sz="1000" spc="85">
                <a:solidFill>
                  <a:srgbClr val="010202"/>
                </a:solidFill>
                <a:latin typeface="Times New Roman"/>
                <a:cs typeface="Times New Roman"/>
              </a:rPr>
              <a:t> </a:t>
            </a:r>
            <a:r>
              <a:rPr dirty="0" sz="1000">
                <a:solidFill>
                  <a:srgbClr val="010202"/>
                </a:solidFill>
                <a:latin typeface="Times New Roman"/>
                <a:cs typeface="Times New Roman"/>
              </a:rPr>
              <a:t>configuration.</a:t>
            </a:r>
            <a:r>
              <a:rPr dirty="0" sz="1000" spc="85">
                <a:solidFill>
                  <a:srgbClr val="010202"/>
                </a:solidFill>
                <a:latin typeface="Times New Roman"/>
                <a:cs typeface="Times New Roman"/>
              </a:rPr>
              <a:t> </a:t>
            </a:r>
            <a:r>
              <a:rPr dirty="0" sz="1000">
                <a:solidFill>
                  <a:srgbClr val="010202"/>
                </a:solidFill>
                <a:latin typeface="Times New Roman"/>
                <a:cs typeface="Times New Roman"/>
              </a:rPr>
              <a:t>Figs.</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9.25</a:t>
            </a:r>
            <a:r>
              <a:rPr dirty="0" sz="1000" spc="-5" i="1">
                <a:solidFill>
                  <a:srgbClr val="010202"/>
                </a:solidFill>
                <a:latin typeface="Times New Roman"/>
                <a:cs typeface="Times New Roman"/>
              </a:rPr>
              <a:t>a</a:t>
            </a:r>
            <a:r>
              <a:rPr dirty="0" sz="1000" spc="85"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85">
                <a:solidFill>
                  <a:srgbClr val="010202"/>
                </a:solidFill>
                <a:latin typeface="Times New Roman"/>
                <a:cs typeface="Times New Roman"/>
              </a:rPr>
              <a:t> </a:t>
            </a:r>
            <a:r>
              <a:rPr dirty="0" sz="1000" i="1">
                <a:solidFill>
                  <a:srgbClr val="010202"/>
                </a:solidFill>
                <a:latin typeface="Times New Roman"/>
                <a:cs typeface="Times New Roman"/>
              </a:rPr>
              <a:t>b</a:t>
            </a:r>
            <a:r>
              <a:rPr dirty="0" sz="1000" spc="85" i="1">
                <a:solidFill>
                  <a:srgbClr val="010202"/>
                </a:solidFill>
                <a:latin typeface="Times New Roman"/>
                <a:cs typeface="Times New Roman"/>
              </a:rPr>
              <a:t> </a:t>
            </a:r>
            <a:r>
              <a:rPr dirty="0" sz="1000" spc="-5">
                <a:solidFill>
                  <a:srgbClr val="010202"/>
                </a:solidFill>
                <a:latin typeface="Times New Roman"/>
                <a:cs typeface="Times New Roman"/>
              </a:rPr>
              <a:t>also</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illustrate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that</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both</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extreme</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configurations</a:t>
            </a:r>
            <a:endParaRPr sz="1000">
              <a:latin typeface="Times New Roman"/>
              <a:cs typeface="Times New Roman"/>
            </a:endParaRPr>
          </a:p>
          <a:p>
            <a:pPr algn="just" marL="127635" marR="120014" indent="-635">
              <a:lnSpc>
                <a:spcPct val="122600"/>
              </a:lnSpc>
            </a:pPr>
            <a:r>
              <a:rPr dirty="0" sz="1000">
                <a:solidFill>
                  <a:srgbClr val="010202"/>
                </a:solidFill>
                <a:latin typeface="Times New Roman"/>
                <a:cs typeface="Times New Roman"/>
              </a:rPr>
              <a:t>are physically unrealizable as, in order to have the minimum in the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 </a:t>
            </a:r>
            <a:r>
              <a:rPr dirty="0" sz="1000" spc="-5">
                <a:solidFill>
                  <a:srgbClr val="010202"/>
                </a:solidFill>
                <a:latin typeface="Times New Roman"/>
                <a:cs typeface="Times New Roman"/>
              </a:rPr>
              <a:t>curve coincide  </a:t>
            </a:r>
            <a:r>
              <a:rPr dirty="0" sz="1000">
                <a:solidFill>
                  <a:srgbClr val="010202"/>
                </a:solidFill>
                <a:latin typeface="Times New Roman"/>
                <a:cs typeface="Times New Roman"/>
              </a:rPr>
              <a:t>with either extreme, infinite values of </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M  </a:t>
            </a:r>
            <a:r>
              <a:rPr dirty="0" sz="1000" spc="-5">
                <a:solidFill>
                  <a:srgbClr val="010202"/>
                </a:solidFill>
                <a:latin typeface="Times New Roman"/>
                <a:cs typeface="Times New Roman"/>
              </a:rPr>
              <a:t>would  be  required  (negative  for  complete</a:t>
            </a:r>
            <a:endParaRPr sz="1000">
              <a:latin typeface="Times New Roman"/>
              <a:cs typeface="Times New Roman"/>
            </a:endParaRPr>
          </a:p>
          <a:p>
            <a:pPr algn="just" marL="127635" marR="120650">
              <a:lnSpc>
                <a:spcPct val="100000"/>
              </a:lnSpc>
              <a:spcBef>
                <a:spcPts val="275"/>
              </a:spcBef>
            </a:pPr>
            <a:r>
              <a:rPr dirty="0" sz="1000" spc="-5">
                <a:solidFill>
                  <a:srgbClr val="010202"/>
                </a:solidFill>
                <a:latin typeface="Times New Roman"/>
                <a:cs typeface="Times New Roman"/>
              </a:rPr>
              <a:t>ordering and positive for complete clustering). </a:t>
            </a:r>
            <a:r>
              <a:rPr dirty="0" sz="1000" spc="-15">
                <a:solidFill>
                  <a:srgbClr val="010202"/>
                </a:solidFill>
                <a:latin typeface="Times New Roman"/>
                <a:cs typeface="Times New Roman"/>
              </a:rPr>
              <a:t>Similarly, </a:t>
            </a:r>
            <a:r>
              <a:rPr dirty="0" sz="1000" spc="-5">
                <a:solidFill>
                  <a:srgbClr val="010202"/>
                </a:solidFill>
                <a:latin typeface="Times New Roman"/>
                <a:cs typeface="Times New Roman"/>
              </a:rPr>
              <a:t>with </a:t>
            </a:r>
            <a:r>
              <a:rPr dirty="0" sz="1000">
                <a:solidFill>
                  <a:srgbClr val="010202"/>
                </a:solidFill>
                <a:latin typeface="Times New Roman"/>
                <a:cs typeface="Times New Roman"/>
              </a:rPr>
              <a:t>a </a:t>
            </a:r>
            <a:r>
              <a:rPr dirty="0" sz="1000" spc="-5">
                <a:solidFill>
                  <a:srgbClr val="010202"/>
                </a:solidFill>
                <a:latin typeface="Times New Roman"/>
                <a:cs typeface="Times New Roman"/>
              </a:rPr>
              <a:t>non-zero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M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random configuration becomes the equilibrium configuration only at infinite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temperature.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463040">
              <a:lnSpc>
                <a:spcPct val="100000"/>
              </a:lnSpc>
            </a:pPr>
            <a:r>
              <a:rPr dirty="0" sz="1000" spc="-15" b="1">
                <a:solidFill>
                  <a:srgbClr val="010202"/>
                </a:solidFill>
                <a:latin typeface="Times New Roman"/>
                <a:cs typeface="Times New Roman"/>
              </a:rPr>
              <a:t>9.11 </a:t>
            </a:r>
            <a:r>
              <a:rPr dirty="0" sz="1000" spc="-5" b="1">
                <a:solidFill>
                  <a:srgbClr val="010202"/>
                </a:solidFill>
                <a:latin typeface="Times New Roman"/>
                <a:cs typeface="Times New Roman"/>
              </a:rPr>
              <a:t>SUBREGULAR</a:t>
            </a:r>
            <a:r>
              <a:rPr dirty="0" sz="1000" spc="10" b="1">
                <a:solidFill>
                  <a:srgbClr val="010202"/>
                </a:solidFill>
                <a:latin typeface="Times New Roman"/>
                <a:cs typeface="Times New Roman"/>
              </a:rPr>
              <a:t> </a:t>
            </a:r>
            <a:r>
              <a:rPr dirty="0" sz="1000" b="1">
                <a:solidFill>
                  <a:srgbClr val="010202"/>
                </a:solidFill>
                <a:latin typeface="Times New Roman"/>
                <a:cs typeface="Times New Roman"/>
              </a:rPr>
              <a:t>SOLUTIONS</a:t>
            </a:r>
            <a:endParaRPr sz="1000">
              <a:latin typeface="Times New Roman"/>
              <a:cs typeface="Times New Roman"/>
            </a:endParaRPr>
          </a:p>
          <a:p>
            <a:pPr>
              <a:lnSpc>
                <a:spcPct val="100000"/>
              </a:lnSpc>
              <a:spcBef>
                <a:spcPts val="10"/>
              </a:spcBef>
            </a:pPr>
            <a:endParaRPr sz="900">
              <a:latin typeface="Times New Roman"/>
              <a:cs typeface="Times New Roman"/>
            </a:endParaRPr>
          </a:p>
          <a:p>
            <a:pPr algn="just" marL="127635" marR="119380">
              <a:lnSpc>
                <a:spcPts val="1470"/>
              </a:lnSpc>
            </a:pPr>
            <a:r>
              <a:rPr dirty="0" sz="1000" spc="-5">
                <a:solidFill>
                  <a:srgbClr val="010202"/>
                </a:solidFill>
                <a:latin typeface="Times New Roman"/>
                <a:cs typeface="Times New Roman"/>
              </a:rPr>
              <a:t>In the regular solution model, the constant value of </a:t>
            </a:r>
            <a:r>
              <a:rPr dirty="0" sz="1000" spc="50">
                <a:solidFill>
                  <a:srgbClr val="010202"/>
                </a:solidFill>
                <a:latin typeface="Times New Roman"/>
                <a:cs typeface="Times New Roman"/>
              </a:rPr>
              <a:t>fi, </a:t>
            </a:r>
            <a:r>
              <a:rPr dirty="0" sz="1000" spc="-5">
                <a:solidFill>
                  <a:srgbClr val="010202"/>
                </a:solidFill>
                <a:latin typeface="Times New Roman"/>
                <a:cs typeface="Times New Roman"/>
              </a:rPr>
              <a:t>which, via Eq. (9.85), gives </a:t>
            </a:r>
            <a:r>
              <a:rPr dirty="0" sz="1000">
                <a:solidFill>
                  <a:srgbClr val="010202"/>
                </a:solidFill>
                <a:latin typeface="Times New Roman"/>
                <a:cs typeface="Times New Roman"/>
              </a:rPr>
              <a:t>a  parabolic variation of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baseline="33333" sz="1125" spc="-7" i="1">
                <a:solidFill>
                  <a:srgbClr val="010202"/>
                </a:solidFill>
                <a:latin typeface="Times New Roman"/>
                <a:cs typeface="Times New Roman"/>
              </a:rPr>
              <a:t>M</a:t>
            </a:r>
            <a:r>
              <a:rPr dirty="0" sz="1000" spc="-5" i="1">
                <a:solidFill>
                  <a:srgbClr val="010202"/>
                </a:solidFill>
                <a:latin typeface="Times New Roman"/>
                <a:cs typeface="Times New Roman"/>
              </a:rPr>
              <a:t>, </a:t>
            </a:r>
            <a:r>
              <a:rPr dirty="0" sz="1000">
                <a:solidFill>
                  <a:srgbClr val="010202"/>
                </a:solidFill>
                <a:latin typeface="Times New Roman"/>
                <a:cs typeface="Times New Roman"/>
              </a:rPr>
              <a:t>and the ideal entropy of mixing lead to </a:t>
            </a:r>
            <a:r>
              <a:rPr dirty="0" sz="1000" spc="-5">
                <a:solidFill>
                  <a:srgbClr val="010202"/>
                </a:solidFill>
                <a:latin typeface="Times New Roman"/>
                <a:cs typeface="Times New Roman"/>
              </a:rPr>
              <a:t>variations </a:t>
            </a:r>
            <a:r>
              <a:rPr dirty="0" sz="1000">
                <a:solidFill>
                  <a:srgbClr val="010202"/>
                </a:solidFill>
                <a:latin typeface="Times New Roman"/>
                <a:cs typeface="Times New Roman"/>
              </a:rPr>
              <a:t>of </a:t>
            </a:r>
            <a:r>
              <a:rPr dirty="0" sz="1000" spc="5" i="1">
                <a:solidFill>
                  <a:srgbClr val="010202"/>
                </a:solidFill>
                <a:latin typeface="Times New Roman"/>
                <a:cs typeface="Times New Roman"/>
              </a:rPr>
              <a:t>G</a:t>
            </a:r>
            <a:r>
              <a:rPr dirty="0" baseline="33333" sz="1125" spc="7">
                <a:solidFill>
                  <a:srgbClr val="010202"/>
                </a:solidFill>
                <a:latin typeface="Times New Roman"/>
                <a:cs typeface="Times New Roman"/>
              </a:rPr>
              <a:t>XS </a:t>
            </a:r>
            <a:r>
              <a:rPr dirty="0" sz="1000" spc="-5">
                <a:solidFill>
                  <a:srgbClr val="010202"/>
                </a:solidFill>
                <a:latin typeface="Times New Roman"/>
                <a:cs typeface="Times New Roman"/>
              </a:rPr>
              <a:t>and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G</a:t>
            </a:r>
            <a:r>
              <a:rPr dirty="0" baseline="33333" sz="1125" spc="7" i="1">
                <a:solidFill>
                  <a:srgbClr val="010202"/>
                </a:solidFill>
                <a:latin typeface="Times New Roman"/>
                <a:cs typeface="Times New Roman"/>
              </a:rPr>
              <a:t>M</a:t>
            </a:r>
            <a:r>
              <a:rPr dirty="0" baseline="33333" sz="1125" spc="75" i="1">
                <a:solidFill>
                  <a:srgbClr val="010202"/>
                </a:solidFill>
                <a:latin typeface="Times New Roman"/>
                <a:cs typeface="Times New Roman"/>
              </a:rPr>
              <a:t> </a:t>
            </a:r>
            <a:r>
              <a:rPr dirty="0" sz="1000" spc="-5">
                <a:solidFill>
                  <a:srgbClr val="010202"/>
                </a:solidFill>
                <a:latin typeface="Times New Roman"/>
                <a:cs typeface="Times New Roman"/>
              </a:rPr>
              <a:t>which</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are</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symmetrical</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about</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composition</a:t>
            </a:r>
            <a:r>
              <a:rPr dirty="0" sz="1000" spc="175">
                <a:solidFill>
                  <a:srgbClr val="010202"/>
                </a:solidFill>
                <a:latin typeface="Times New Roman"/>
                <a:cs typeface="Times New Roman"/>
              </a:rPr>
              <a:t> </a:t>
            </a:r>
            <a:r>
              <a:rPr dirty="0" sz="1000" i="1">
                <a:solidFill>
                  <a:srgbClr val="010202"/>
                </a:solidFill>
                <a:latin typeface="Times New Roman"/>
                <a:cs typeface="Times New Roman"/>
              </a:rPr>
              <a:t>X</a:t>
            </a:r>
            <a:r>
              <a:rPr dirty="0" sz="1000" spc="204" i="1">
                <a:solidFill>
                  <a:srgbClr val="010202"/>
                </a:solidFill>
                <a:latin typeface="Times New Roman"/>
                <a:cs typeface="Times New Roman"/>
              </a:rPr>
              <a:t> </a:t>
            </a:r>
            <a:r>
              <a:rPr dirty="0" sz="1000">
                <a:solidFill>
                  <a:srgbClr val="010202"/>
                </a:solidFill>
                <a:latin typeface="Times New Roman"/>
                <a:cs typeface="Times New Roman"/>
              </a:rPr>
              <a:t>=0.5.</a:t>
            </a:r>
            <a:r>
              <a:rPr dirty="0" sz="1000" spc="18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80">
                <a:solidFill>
                  <a:srgbClr val="010202"/>
                </a:solidFill>
                <a:latin typeface="Times New Roman"/>
                <a:cs typeface="Times New Roman"/>
              </a:rPr>
              <a:t> </a:t>
            </a:r>
            <a:r>
              <a:rPr dirty="0" sz="1000">
                <a:solidFill>
                  <a:srgbClr val="010202"/>
                </a:solidFill>
                <a:latin typeface="Times New Roman"/>
                <a:cs typeface="Times New Roman"/>
              </a:rPr>
              <a:t>model</a:t>
            </a:r>
            <a:r>
              <a:rPr dirty="0" sz="1000" spc="180">
                <a:solidFill>
                  <a:srgbClr val="010202"/>
                </a:solidFill>
                <a:latin typeface="Times New Roman"/>
                <a:cs typeface="Times New Roman"/>
              </a:rPr>
              <a:t> </a:t>
            </a:r>
            <a:r>
              <a:rPr dirty="0" sz="1000">
                <a:solidFill>
                  <a:srgbClr val="010202"/>
                </a:solidFill>
                <a:latin typeface="Times New Roman"/>
                <a:cs typeface="Times New Roman"/>
              </a:rPr>
              <a:t>can</a:t>
            </a:r>
            <a:r>
              <a:rPr dirty="0" sz="1000" spc="180">
                <a:solidFill>
                  <a:srgbClr val="010202"/>
                </a:solidFill>
                <a:latin typeface="Times New Roman"/>
                <a:cs typeface="Times New Roman"/>
              </a:rPr>
              <a:t> </a:t>
            </a:r>
            <a:r>
              <a:rPr dirty="0" sz="1000">
                <a:solidFill>
                  <a:srgbClr val="010202"/>
                </a:solidFill>
                <a:latin typeface="Times New Roman"/>
                <a:cs typeface="Times New Roman"/>
              </a:rPr>
              <a:t>be</a:t>
            </a:r>
            <a:r>
              <a:rPr dirty="0" sz="1000" spc="180">
                <a:solidFill>
                  <a:srgbClr val="010202"/>
                </a:solidFill>
                <a:latin typeface="Times New Roman"/>
                <a:cs typeface="Times New Roman"/>
              </a:rPr>
              <a:t> </a:t>
            </a:r>
            <a:r>
              <a:rPr dirty="0" sz="1000">
                <a:solidFill>
                  <a:srgbClr val="010202"/>
                </a:solidFill>
                <a:latin typeface="Times New Roman"/>
                <a:cs typeface="Times New Roman"/>
              </a:rPr>
              <a:t>made</a:t>
            </a:r>
            <a:endParaRPr sz="1000">
              <a:latin typeface="Times New Roman"/>
              <a:cs typeface="Times New Roman"/>
            </a:endParaRPr>
          </a:p>
          <a:p>
            <a:pPr algn="ctr" marL="1264285">
              <a:lnSpc>
                <a:spcPts val="295"/>
              </a:lnSpc>
            </a:pPr>
            <a:r>
              <a:rPr dirty="0" sz="750" spc="15" i="1">
                <a:solidFill>
                  <a:srgbClr val="010202"/>
                </a:solidFill>
                <a:latin typeface="Times New Roman"/>
                <a:cs typeface="Times New Roman"/>
              </a:rPr>
              <a:t>A</a:t>
            </a:r>
            <a:endParaRPr sz="750">
              <a:latin typeface="Times New Roman"/>
              <a:cs typeface="Times New Roman"/>
            </a:endParaRPr>
          </a:p>
          <a:p>
            <a:pPr algn="just" marL="127635">
              <a:lnSpc>
                <a:spcPts val="1185"/>
              </a:lnSpc>
            </a:pPr>
            <a:r>
              <a:rPr dirty="0" sz="1000" spc="-5">
                <a:solidFill>
                  <a:srgbClr val="010202"/>
                </a:solidFill>
                <a:latin typeface="Times New Roman"/>
                <a:cs typeface="Times New Roman"/>
              </a:rPr>
              <a:t>more flexible by arbitrarily allowing </a:t>
            </a:r>
            <a:r>
              <a:rPr dirty="0" sz="1000" spc="75">
                <a:solidFill>
                  <a:srgbClr val="010202"/>
                </a:solidFill>
                <a:latin typeface="Times New Roman"/>
                <a:cs typeface="Times New Roman"/>
              </a:rPr>
              <a:t>fi </a:t>
            </a:r>
            <a:r>
              <a:rPr dirty="0" sz="1000" spc="-5">
                <a:solidFill>
                  <a:srgbClr val="010202"/>
                </a:solidFill>
                <a:latin typeface="Times New Roman"/>
                <a:cs typeface="Times New Roman"/>
              </a:rPr>
              <a:t>to vary with composition such</a:t>
            </a:r>
            <a:r>
              <a:rPr dirty="0" sz="1000" spc="-10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108585">
              <a:lnSpc>
                <a:spcPct val="100000"/>
              </a:lnSpc>
              <a:spcBef>
                <a:spcPts val="5"/>
              </a:spcBef>
            </a:pPr>
            <a:r>
              <a:rPr dirty="0" sz="1000">
                <a:solidFill>
                  <a:srgbClr val="010202"/>
                </a:solidFill>
                <a:latin typeface="Times New Roman"/>
                <a:cs typeface="Times New Roman"/>
              </a:rPr>
              <a:t>(9.92)</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128270" marR="119380" indent="-635">
              <a:lnSpc>
                <a:spcPct val="100000"/>
              </a:lnSpc>
            </a:pPr>
            <a:r>
              <a:rPr dirty="0" sz="1000">
                <a:solidFill>
                  <a:srgbClr val="010202"/>
                </a:solidFill>
                <a:latin typeface="Times New Roman"/>
                <a:cs typeface="Times New Roman"/>
              </a:rPr>
              <a:t>and the so-called subregular solution model is that in which the values of all of the  constants in Eq. (9.92), other than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are zero. Thus, the subregular solution model  gives the molar excess Gibbs free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formation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binary </a:t>
            </a:r>
            <a:r>
              <a:rPr dirty="0" sz="1000" spc="-10" i="1">
                <a:solidFill>
                  <a:srgbClr val="010202"/>
                </a:solidFill>
                <a:latin typeface="Times New Roman"/>
                <a:cs typeface="Times New Roman"/>
              </a:rPr>
              <a:t>A</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B </a:t>
            </a:r>
            <a:r>
              <a:rPr dirty="0" sz="1000">
                <a:solidFill>
                  <a:srgbClr val="010202"/>
                </a:solidFill>
                <a:latin typeface="Times New Roman"/>
                <a:cs typeface="Times New Roman"/>
              </a:rPr>
              <a:t>solution</a:t>
            </a:r>
            <a:r>
              <a:rPr dirty="0" sz="1000" spc="-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108585">
              <a:lnSpc>
                <a:spcPct val="100000"/>
              </a:lnSpc>
              <a:spcBef>
                <a:spcPts val="5"/>
              </a:spcBef>
            </a:pPr>
            <a:r>
              <a:rPr dirty="0" sz="1000">
                <a:solidFill>
                  <a:srgbClr val="010202"/>
                </a:solidFill>
                <a:latin typeface="Times New Roman"/>
                <a:cs typeface="Times New Roman"/>
              </a:rPr>
              <a:t>(9.93)</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126364" marR="118745" indent="635">
              <a:lnSpc>
                <a:spcPct val="100000"/>
              </a:lnSpc>
            </a:pPr>
            <a:r>
              <a:rPr dirty="0" sz="1000">
                <a:solidFill>
                  <a:srgbClr val="010202"/>
                </a:solidFill>
                <a:latin typeface="Times New Roman"/>
                <a:cs typeface="Times New Roman"/>
              </a:rPr>
              <a:t>Eq. (9.93) is an empirical equation, i.e., the constants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 </a:t>
            </a:r>
            <a:r>
              <a:rPr dirty="0" sz="1000">
                <a:solidFill>
                  <a:srgbClr val="010202"/>
                </a:solidFill>
                <a:latin typeface="Times New Roman"/>
                <a:cs typeface="Times New Roman"/>
              </a:rPr>
              <a:t>have no physical  </a:t>
            </a:r>
            <a:r>
              <a:rPr dirty="0" sz="1000" spc="-5">
                <a:solidFill>
                  <a:srgbClr val="010202"/>
                </a:solidFill>
                <a:latin typeface="Times New Roman"/>
                <a:cs typeface="Times New Roman"/>
              </a:rPr>
              <a:t>significance and are simply parameters the values of which can be adjusted in an attempt  </a:t>
            </a:r>
            <a:r>
              <a:rPr dirty="0" sz="1000">
                <a:solidFill>
                  <a:srgbClr val="010202"/>
                </a:solidFill>
                <a:latin typeface="Times New Roman"/>
                <a:cs typeface="Times New Roman"/>
              </a:rPr>
              <a:t>to fit the equation to experimentally measured data. The application of Eqs. (9.27a)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(9.27b) to Eq. (9.93) gives the partial molar excess Gibbs free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the components  </a:t>
            </a:r>
            <a:r>
              <a:rPr dirty="0" sz="1000"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B</a:t>
            </a:r>
            <a:r>
              <a:rPr dirty="0" sz="1000" spc="-25" i="1">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Edited with https://pdfresizer.com</dc:creator>
  <dcterms:created xsi:type="dcterms:W3CDTF">2019-11-27T17:56:19Z</dcterms:created>
  <dcterms:modified xsi:type="dcterms:W3CDTF">2019-11-27T17:56:19Z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2019-11-27T00:00:00Z</vt:filetime>
  </property>
  <property fmtid="{D5CDD505-2E9C-101B-9397-08002B2CF9AE}" pid="3" name="Creator">
    <vt:lpwstr>Edited with https://pdfresizer.com</vt:lpwstr>
  </property>
  <property fmtid="{D5CDD505-2E9C-101B-9397-08002B2CF9AE}" pid="4" name="LastSaved">
    <vt:filetime>2019-11-27T00:00:00Z</vt:filetime>
  </property>
</Properties>
</file>